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Quattrocento Sans" panose="020B0502050000020003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hi8h6BmTbeMP9HpxVCY1xF/Sei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tr-T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tr-T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tr-T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7" name="Google Shape;297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tr-T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8" name="Google Shape;30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tr-T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6" name="Google Shape;11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tr-T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tr-T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tr-T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tr-T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tr-T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tr-T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tr-T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tr-T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Slaydı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tr-TR"/>
              <a:t>31 Temmuz 2023</a:t>
            </a:r>
            <a:endParaRPr/>
          </a:p>
        </p:txBody>
      </p:sp>
      <p:sp>
        <p:nvSpPr>
          <p:cNvPr id="19" name="Google Shape;19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tr-TR"/>
              <a:t>Machine Learning 3.Kur</a:t>
            </a:r>
            <a:endParaRPr/>
          </a:p>
        </p:txBody>
      </p:sp>
      <p:sp>
        <p:nvSpPr>
          <p:cNvPr id="20" name="Google Shape;2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ş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tr-TR"/>
              <a:t>31 Temmuz 2023</a:t>
            </a:r>
            <a:endParaRPr/>
          </a:p>
        </p:txBody>
      </p:sp>
      <p:sp>
        <p:nvSpPr>
          <p:cNvPr id="75" name="Google Shape;75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tr-TR"/>
              <a:t>Machine Learning 3.Kur</a:t>
            </a:r>
            <a:endParaRPr/>
          </a:p>
        </p:txBody>
      </p:sp>
      <p:sp>
        <p:nvSpPr>
          <p:cNvPr id="76" name="Google Shape;76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İçerik" type="objTx">
  <p:cSld name="OBJECT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0" name="Google Shape;80;p5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tr-TR"/>
              <a:t>31 Temmuz 2023</a:t>
            </a:r>
            <a:endParaRPr/>
          </a:p>
        </p:txBody>
      </p:sp>
      <p:sp>
        <p:nvSpPr>
          <p:cNvPr id="82" name="Google Shape;82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tr-TR"/>
              <a:t>Machine Learning 3.Kur</a:t>
            </a:r>
            <a:endParaRPr/>
          </a:p>
        </p:txBody>
      </p:sp>
      <p:sp>
        <p:nvSpPr>
          <p:cNvPr id="83" name="Google Shape;83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Resim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5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tr-TR"/>
              <a:t>31 Temmuz 2023</a:t>
            </a:r>
            <a:endParaRPr/>
          </a:p>
        </p:txBody>
      </p:sp>
      <p:sp>
        <p:nvSpPr>
          <p:cNvPr id="89" name="Google Shape;89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tr-TR"/>
              <a:t>Machine Learning 3.Kur</a:t>
            </a:r>
            <a:endParaRPr/>
          </a:p>
        </p:txBody>
      </p:sp>
      <p:sp>
        <p:nvSpPr>
          <p:cNvPr id="90" name="Google Shape;90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Dikey Metin" type="vertTx">
  <p:cSld name="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tr-TR"/>
              <a:t>31 Temmuz 2023</a:t>
            </a:r>
            <a:endParaRPr/>
          </a:p>
        </p:txBody>
      </p:sp>
      <p:sp>
        <p:nvSpPr>
          <p:cNvPr id="95" name="Google Shape;95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tr-TR"/>
              <a:t>Machine Learning 3.Kur</a:t>
            </a:r>
            <a:endParaRPr/>
          </a:p>
        </p:txBody>
      </p:sp>
      <p:sp>
        <p:nvSpPr>
          <p:cNvPr id="96" name="Google Shape;96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key Başlık ve Metin" type="vertTitleAndTx">
  <p:cSld name="VERTICAL_TITLE_AND_VERTICAL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tr-TR"/>
              <a:t>31 Temmuz 2023</a:t>
            </a:r>
            <a:endParaRPr/>
          </a:p>
        </p:txBody>
      </p:sp>
      <p:sp>
        <p:nvSpPr>
          <p:cNvPr id="101" name="Google Shape;101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tr-TR"/>
              <a:t>Machine Learning 3.Kur</a:t>
            </a:r>
            <a:endParaRPr/>
          </a:p>
        </p:txBody>
      </p:sp>
      <p:sp>
        <p:nvSpPr>
          <p:cNvPr id="102" name="Google Shape;102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İçerik">
  <p:cSld name="1_Başlık ve İçeri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1"/>
          <p:cNvSpPr txBox="1">
            <a:spLocks noGrp="1"/>
          </p:cNvSpPr>
          <p:nvPr>
            <p:ph type="body" idx="1"/>
          </p:nvPr>
        </p:nvSpPr>
        <p:spPr>
          <a:xfrm>
            <a:off x="604433" y="1604211"/>
            <a:ext cx="10983131" cy="4572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/>
            </a:lvl1pPr>
            <a:lvl2pPr marL="914400" lvl="1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 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1"/>
          <p:cNvSpPr txBox="1">
            <a:spLocks noGrp="1"/>
          </p:cNvSpPr>
          <p:nvPr>
            <p:ph type="title"/>
          </p:nvPr>
        </p:nvSpPr>
        <p:spPr>
          <a:xfrm>
            <a:off x="604838" y="449263"/>
            <a:ext cx="10982325" cy="74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r>
              <a:rPr lang="tr-TR"/>
              <a:t>31 Temmuz 2023</a:t>
            </a:r>
            <a:endParaRPr/>
          </a:p>
        </p:txBody>
      </p:sp>
      <p:sp>
        <p:nvSpPr>
          <p:cNvPr id="25" name="Google Shape;25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r>
              <a:rPr lang="tr-TR"/>
              <a:t>Machine Learning 3.Kur</a:t>
            </a:r>
            <a:endParaRPr/>
          </a:p>
        </p:txBody>
      </p:sp>
      <p:sp>
        <p:nvSpPr>
          <p:cNvPr id="26" name="Google Shape;26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ki İçerik">
  <p:cSld name="1_İki İçeri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2"/>
          <p:cNvSpPr txBox="1">
            <a:spLocks noGrp="1"/>
          </p:cNvSpPr>
          <p:nvPr>
            <p:ph type="body" idx="1"/>
          </p:nvPr>
        </p:nvSpPr>
        <p:spPr>
          <a:xfrm>
            <a:off x="1090862" y="1507068"/>
            <a:ext cx="3192379" cy="4669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4765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attrocento Sans"/>
              <a:buChar char=" "/>
              <a:defRPr sz="1200"/>
            </a:lvl1pPr>
            <a:lvl2pPr marL="914400" lvl="1" indent="-30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Char char=" "/>
              <a:defRPr sz="1200"/>
            </a:lvl2pPr>
            <a:lvl3pPr marL="1371600" lvl="2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 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 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2"/>
          <p:cNvSpPr txBox="1">
            <a:spLocks noGrp="1"/>
          </p:cNvSpPr>
          <p:nvPr>
            <p:ph type="body" idx="2"/>
          </p:nvPr>
        </p:nvSpPr>
        <p:spPr>
          <a:xfrm>
            <a:off x="4395537" y="1507068"/>
            <a:ext cx="7143905" cy="4669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476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attrocento Sans"/>
              <a:buChar char=" "/>
              <a:defRPr sz="1200"/>
            </a:lvl1pPr>
            <a:lvl2pPr marL="914400" lvl="1" indent="-30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Char char=" "/>
              <a:defRPr sz="1200"/>
            </a:lvl2pPr>
            <a:lvl3pPr marL="1371600" lvl="2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 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 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2"/>
          <p:cNvSpPr txBox="1">
            <a:spLocks noGrp="1"/>
          </p:cNvSpPr>
          <p:nvPr>
            <p:ph type="title"/>
          </p:nvPr>
        </p:nvSpPr>
        <p:spPr>
          <a:xfrm>
            <a:off x="604838" y="449263"/>
            <a:ext cx="10982325" cy="74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r>
              <a:rPr lang="tr-TR"/>
              <a:t>31 Temmuz 2023</a:t>
            </a:r>
            <a:endParaRPr/>
          </a:p>
        </p:txBody>
      </p:sp>
      <p:sp>
        <p:nvSpPr>
          <p:cNvPr id="32" name="Google Shape;32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r>
              <a:rPr lang="tr-TR"/>
              <a:t>Machine Learning 3.Kur</a:t>
            </a:r>
            <a:endParaRPr/>
          </a:p>
        </p:txBody>
      </p:sp>
      <p:sp>
        <p:nvSpPr>
          <p:cNvPr id="33" name="Google Shape;33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ölüm Üst Bilgisi">
  <p:cSld name="1_Bölüm Üst Bilgisi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3"/>
          <p:cNvSpPr txBox="1"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3"/>
          <p:cNvSpPr txBox="1">
            <a:spLocks noGrp="1"/>
          </p:cNvSpPr>
          <p:nvPr>
            <p:ph type="body" idx="1"/>
          </p:nvPr>
        </p:nvSpPr>
        <p:spPr>
          <a:xfrm>
            <a:off x="539496" y="2560320"/>
            <a:ext cx="9445752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r>
              <a:rPr lang="tr-TR"/>
              <a:t>31 Temmuz 2023</a:t>
            </a:r>
            <a:endParaRPr/>
          </a:p>
        </p:txBody>
      </p:sp>
      <p:sp>
        <p:nvSpPr>
          <p:cNvPr id="38" name="Google Shape;38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r>
              <a:rPr lang="tr-TR"/>
              <a:t>Machine Learning 3.Kur</a:t>
            </a:r>
            <a:endParaRPr/>
          </a:p>
        </p:txBody>
      </p:sp>
      <p:sp>
        <p:nvSpPr>
          <p:cNvPr id="39" name="Google Shape;39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İçerik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tr-TR"/>
              <a:t>31 Temmuz 2023</a:t>
            </a:r>
            <a:endParaRPr/>
          </a:p>
        </p:txBody>
      </p:sp>
      <p:sp>
        <p:nvSpPr>
          <p:cNvPr id="44" name="Google Shape;44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tr-TR"/>
              <a:t>Machine Learning 3.Kur</a:t>
            </a:r>
            <a:endParaRPr/>
          </a:p>
        </p:txBody>
      </p:sp>
      <p:sp>
        <p:nvSpPr>
          <p:cNvPr id="45" name="Google Shape;45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ölüm Üst Bilgisi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tr-TR"/>
              <a:t>31 Temmuz 2023</a:t>
            </a:r>
            <a:endParaRPr/>
          </a:p>
        </p:txBody>
      </p:sp>
      <p:sp>
        <p:nvSpPr>
          <p:cNvPr id="50" name="Google Shape;50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tr-TR"/>
              <a:t>Machine Learning 3.Kur</a:t>
            </a:r>
            <a:endParaRPr/>
          </a:p>
        </p:txBody>
      </p:sp>
      <p:sp>
        <p:nvSpPr>
          <p:cNvPr id="51" name="Google Shape;51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ki İçerik" type="twoObj">
  <p:cSld name="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4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tr-TR"/>
              <a:t>31 Temmuz 2023</a:t>
            </a:r>
            <a:endParaRPr/>
          </a:p>
        </p:txBody>
      </p:sp>
      <p:sp>
        <p:nvSpPr>
          <p:cNvPr id="57" name="Google Shape;57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tr-TR"/>
              <a:t>Machine Learning 3.Kur</a:t>
            </a:r>
            <a:endParaRPr/>
          </a:p>
        </p:txBody>
      </p:sp>
      <p:sp>
        <p:nvSpPr>
          <p:cNvPr id="58" name="Google Shape;58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rşılaştırma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4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4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4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tr-TR"/>
              <a:t>31 Temmuz 2023</a:t>
            </a:r>
            <a:endParaRPr/>
          </a:p>
        </p:txBody>
      </p:sp>
      <p:sp>
        <p:nvSpPr>
          <p:cNvPr id="66" name="Google Shape;66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tr-TR"/>
              <a:t>Machine Learning 3.Kur</a:t>
            </a:r>
            <a:endParaRPr/>
          </a:p>
        </p:txBody>
      </p:sp>
      <p:sp>
        <p:nvSpPr>
          <p:cNvPr id="67" name="Google Shape;67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alnızca Başlık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tr-TR"/>
              <a:t>31 Temmuz 2023</a:t>
            </a:r>
            <a:endParaRPr/>
          </a:p>
        </p:txBody>
      </p:sp>
      <p:sp>
        <p:nvSpPr>
          <p:cNvPr id="71" name="Google Shape;71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tr-TR"/>
              <a:t>Machine Learning 3.Kur</a:t>
            </a:r>
            <a:endParaRPr/>
          </a:p>
        </p:txBody>
      </p:sp>
      <p:sp>
        <p:nvSpPr>
          <p:cNvPr id="72" name="Google Shape;72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tr-TR"/>
              <a:t>31 Temmuz 2023</a:t>
            </a:r>
            <a:endParaRPr/>
          </a:p>
        </p:txBody>
      </p:sp>
      <p:sp>
        <p:nvSpPr>
          <p:cNvPr id="13" name="Google Shape;13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tr-TR"/>
              <a:t>Machine Learning 3.Kur</a:t>
            </a:r>
            <a:endParaRPr/>
          </a:p>
        </p:txBody>
      </p:sp>
      <p:sp>
        <p:nvSpPr>
          <p:cNvPr id="14" name="Google Shape;14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machine-learning?utm_source=unsplash&amp;utm_medium=referral&amp;utm_content=creditCopyText" TargetMode="External"/><Relationship Id="rId4" Type="http://schemas.openxmlformats.org/officeDocument/2006/relationships/hyperlink" Target="https://unsplash.com/@santesson89?utm_source=unsplash&amp;utm_medium=referral&amp;utm_content=creditCopyTex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lipart.org/detail/203544/glossy-number-eight" TargetMode="External"/><Relationship Id="rId3" Type="http://schemas.openxmlformats.org/officeDocument/2006/relationships/hyperlink" Target="http://www.pngall.com/6-number-png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ngimg.com/download/18608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pngimg.com/download/15074" TargetMode="External"/><Relationship Id="rId4" Type="http://schemas.openxmlformats.org/officeDocument/2006/relationships/hyperlink" Target="https://creativecommons.org/licenses/by-nc/3.0/" TargetMode="Externa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52000">
              <a:srgbClr val="A9BEE4"/>
            </a:gs>
            <a:gs pos="100000">
              <a:srgbClr val="7030A0"/>
            </a:gs>
          </a:gsLst>
          <a:lin ang="5400000" scaled="0"/>
        </a:gra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ctrTitle"/>
          </p:nvPr>
        </p:nvSpPr>
        <p:spPr>
          <a:xfrm>
            <a:off x="761999" y="1853761"/>
            <a:ext cx="1066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tr-TR" sz="4000">
                <a:solidFill>
                  <a:schemeClr val="lt1"/>
                </a:solidFill>
              </a:rPr>
              <a:t>Makine Öğrenmesi 3.Kur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109" name="Google Shape;109;p1"/>
          <p:cNvSpPr txBox="1">
            <a:spLocks noGrp="1"/>
          </p:cNvSpPr>
          <p:nvPr>
            <p:ph type="subTitle" idx="1"/>
          </p:nvPr>
        </p:nvSpPr>
        <p:spPr>
          <a:xfrm>
            <a:off x="1383275" y="3843193"/>
            <a:ext cx="38334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tr-TR" b="1">
                <a:solidFill>
                  <a:schemeClr val="lt1"/>
                </a:solidFill>
              </a:rPr>
              <a:t>Kaan BIÇAKCI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tr-TR">
                <a:solidFill>
                  <a:schemeClr val="lt1"/>
                </a:solidFill>
              </a:rPr>
              <a:t>Machine Learning Engineer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0" name="Google Shape;110;p1"/>
          <p:cNvSpPr txBox="1">
            <a:spLocks noGrp="1"/>
          </p:cNvSpPr>
          <p:nvPr>
            <p:ph type="subTitle" idx="4294967295"/>
          </p:nvPr>
        </p:nvSpPr>
        <p:spPr>
          <a:xfrm>
            <a:off x="8359775" y="3843338"/>
            <a:ext cx="3832225" cy="105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tr-TR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Emincan YILMAZ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tr-T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Maths Teacher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" descr="https://www.maltepe.edu.tr/Content/MainWebsite/img/maltepe-uni-logo.sv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2" name="Google Shape;112;p1" descr="https://www.maltepe.edu.tr/Content/MainWebsite/img/maltepe-uni-logo.sv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3" name="Google Shape;113;p1" descr="logo içeren bir resim&#10;&#10;Açıklama otomatik olarak oluşturuld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53059" y="-389892"/>
            <a:ext cx="3188858" cy="3169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tr-TR" sz="5400"/>
              <a:t>Regresyon</a:t>
            </a:r>
            <a:endParaRPr sz="5400"/>
          </a:p>
        </p:txBody>
      </p:sp>
      <p:pic>
        <p:nvPicPr>
          <p:cNvPr id="229" name="Google Shape;229;p35"/>
          <p:cNvPicPr preferRelativeResize="0"/>
          <p:nvPr/>
        </p:nvPicPr>
        <p:blipFill rotWithShape="1">
          <a:blip r:embed="rId3">
            <a:alphaModFix/>
          </a:blip>
          <a:srcRect l="28066" r="3797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 extrusionOk="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30" name="Google Shape;230;p35"/>
          <p:cNvSpPr txBox="1">
            <a:spLocks noGrp="1"/>
          </p:cNvSpPr>
          <p:nvPr>
            <p:ph type="body" idx="1"/>
          </p:nvPr>
        </p:nvSpPr>
        <p:spPr>
          <a:xfrm>
            <a:off x="5297762" y="2706624"/>
            <a:ext cx="6251110" cy="348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197D"/>
              </a:buClr>
              <a:buSzPts val="2800"/>
              <a:buFont typeface="Arial"/>
              <a:buChar char="•"/>
            </a:pPr>
            <a:r>
              <a:rPr lang="tr-TR" sz="2000"/>
              <a:t> Beklenen çıktılar belirli bir aralıkta olmayıp sürekli bir değere sahiptir. Bunlara «continous» değerler denir.</a:t>
            </a:r>
            <a:endParaRPr/>
          </a:p>
          <a:p>
            <a:pPr marL="0" lvl="0" indent="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197D"/>
              </a:buClr>
              <a:buSzPts val="28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197D"/>
              </a:buClr>
              <a:buSzPts val="2800"/>
              <a:buFont typeface="Arial"/>
              <a:buChar char="•"/>
            </a:pPr>
            <a:r>
              <a:rPr lang="tr-TR" sz="2000"/>
              <a:t>Örnek olarak ise, ev fiyatlarını, araba fiyatlarını, hava durumunu, yaşı vb. tahmin etmek verilebilir.</a:t>
            </a:r>
            <a:endParaRPr sz="2000"/>
          </a:p>
        </p:txBody>
      </p:sp>
      <p:sp>
        <p:nvSpPr>
          <p:cNvPr id="231" name="Google Shape;231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tr-TR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31 Temmuz 2023</a:t>
            </a:r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type="ftr" idx="11"/>
          </p:nvPr>
        </p:nvSpPr>
        <p:spPr>
          <a:xfrm>
            <a:off x="529776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tr-T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Machine Learning 3.Kur</a:t>
            </a:r>
            <a:endParaRPr/>
          </a:p>
        </p:txBody>
      </p:sp>
      <p:sp>
        <p:nvSpPr>
          <p:cNvPr id="233" name="Google Shape;233;p35"/>
          <p:cNvSpPr txBox="1">
            <a:spLocks noGrp="1"/>
          </p:cNvSpPr>
          <p:nvPr>
            <p:ph type="sldNum" idx="12"/>
          </p:nvPr>
        </p:nvSpPr>
        <p:spPr>
          <a:xfrm>
            <a:off x="10052978" y="6356350"/>
            <a:ext cx="13008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8888"/>
              </a:buClr>
              <a:buSzPts val="1200"/>
              <a:buNone/>
            </a:pPr>
            <a:fld id="{00000000-1234-1234-1234-123412341234}" type="slidenum">
              <a:rPr lang="tr-T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1"/>
          <p:cNvSpPr txBox="1">
            <a:spLocks noGrp="1"/>
          </p:cNvSpPr>
          <p:nvPr>
            <p:ph type="title"/>
          </p:nvPr>
        </p:nvSpPr>
        <p:spPr>
          <a:xfrm>
            <a:off x="640080" y="304800"/>
            <a:ext cx="10908792" cy="1442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tr-TR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Regresyon</a:t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1"/>
          <p:cNvSpPr/>
          <p:nvPr/>
        </p:nvSpPr>
        <p:spPr>
          <a:xfrm>
            <a:off x="4450080" y="1850683"/>
            <a:ext cx="3291840" cy="18288"/>
          </a:xfrm>
          <a:custGeom>
            <a:avLst/>
            <a:gdLst/>
            <a:ahLst/>
            <a:cxnLst/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11"/>
          <p:cNvPicPr preferRelativeResize="0"/>
          <p:nvPr/>
        </p:nvPicPr>
        <p:blipFill rotWithShape="1">
          <a:blip r:embed="rId3">
            <a:alphaModFix/>
          </a:blip>
          <a:srcRect l="3227" r="2044" b="2"/>
          <a:stretch/>
        </p:blipFill>
        <p:spPr>
          <a:xfrm>
            <a:off x="0" y="0"/>
            <a:ext cx="4338883" cy="2935004"/>
          </a:xfrm>
          <a:custGeom>
            <a:avLst/>
            <a:gdLst/>
            <a:ahLst/>
            <a:cxnLst/>
            <a:rect l="l" t="t" r="r" b="b"/>
            <a:pathLst>
              <a:path w="6005375" h="4192863" extrusionOk="0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43" name="Google Shape;24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lang="tr-TR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31 Temmuz 2023</a:t>
            </a:r>
            <a:endParaRPr/>
          </a:p>
        </p:txBody>
      </p:sp>
      <p:pic>
        <p:nvPicPr>
          <p:cNvPr id="244" name="Google Shape;244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2475" b="-1"/>
          <a:stretch/>
        </p:blipFill>
        <p:spPr>
          <a:xfrm>
            <a:off x="8077200" y="0"/>
            <a:ext cx="4114800" cy="283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45" name="Google Shape;24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lang="tr-TR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Machine Learning 3.Kur</a:t>
            </a:r>
            <a:endParaRPr/>
          </a:p>
        </p:txBody>
      </p:sp>
      <p:sp>
        <p:nvSpPr>
          <p:cNvPr id="246" name="Google Shape;24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200"/>
              <a:buNone/>
            </a:pPr>
            <a:fld id="{00000000-1234-1234-1234-123412341234}" type="slidenum">
              <a:rPr lang="tr-TR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96348" y="2795225"/>
            <a:ext cx="5015776" cy="406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18" descr="Chart, scatter char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64933"/>
            <a:ext cx="6531428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8"/>
          <p:cNvSpPr txBox="1">
            <a:spLocks noGrp="1"/>
          </p:cNvSpPr>
          <p:nvPr>
            <p:ph type="title"/>
          </p:nvPr>
        </p:nvSpPr>
        <p:spPr>
          <a:xfrm>
            <a:off x="604838" y="449263"/>
            <a:ext cx="10982325" cy="74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54" name="Google Shape;25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attrocento Sans"/>
              <a:buNone/>
            </a:pPr>
            <a:r>
              <a:rPr lang="tr-TR"/>
              <a:t>31 Temmuz 2023</a:t>
            </a:r>
            <a:endParaRPr/>
          </a:p>
        </p:txBody>
      </p:sp>
      <p:sp>
        <p:nvSpPr>
          <p:cNvPr id="255" name="Google Shape;25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attrocento Sans"/>
              <a:buNone/>
            </a:pPr>
            <a:r>
              <a:rPr lang="tr-TR"/>
              <a:t>Machine Learning 3.Kur</a:t>
            </a:r>
            <a:endParaRPr/>
          </a:p>
        </p:txBody>
      </p:sp>
      <p:sp>
        <p:nvSpPr>
          <p:cNvPr id="256" name="Google Shape;25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12</a:t>
            </a:fld>
            <a:endParaRPr/>
          </a:p>
        </p:txBody>
      </p:sp>
      <p:pic>
        <p:nvPicPr>
          <p:cNvPr id="257" name="Google Shape;257;p18" descr="Chart, scatter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58972" y="2195646"/>
            <a:ext cx="6531428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9"/>
          <p:cNvSpPr txBox="1">
            <a:spLocks noGrp="1"/>
          </p:cNvSpPr>
          <p:nvPr>
            <p:ph type="title"/>
          </p:nvPr>
        </p:nvSpPr>
        <p:spPr>
          <a:xfrm>
            <a:off x="4438113" y="206275"/>
            <a:ext cx="7970400" cy="17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tr-TR" sz="5400"/>
              <a:t>Classification(Sınıflandırma)</a:t>
            </a:r>
            <a:endParaRPr/>
          </a:p>
        </p:txBody>
      </p:sp>
      <p:pic>
        <p:nvPicPr>
          <p:cNvPr id="264" name="Google Shape;264;p19"/>
          <p:cNvPicPr preferRelativeResize="0"/>
          <p:nvPr/>
        </p:nvPicPr>
        <p:blipFill rotWithShape="1">
          <a:blip r:embed="rId3">
            <a:alphaModFix/>
          </a:blip>
          <a:srcRect l="28066" r="3797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 extrusionOk="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65" name="Google Shape;265;p19"/>
          <p:cNvSpPr/>
          <p:nvPr/>
        </p:nvSpPr>
        <p:spPr>
          <a:xfrm>
            <a:off x="5297762" y="2374947"/>
            <a:ext cx="4243589" cy="18288"/>
          </a:xfrm>
          <a:custGeom>
            <a:avLst/>
            <a:gdLst/>
            <a:ahLst/>
            <a:cxnLst/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9"/>
          <p:cNvSpPr txBox="1">
            <a:spLocks noGrp="1"/>
          </p:cNvSpPr>
          <p:nvPr>
            <p:ph type="body" idx="1"/>
          </p:nvPr>
        </p:nvSpPr>
        <p:spPr>
          <a:xfrm>
            <a:off x="5297762" y="2706624"/>
            <a:ext cx="6251110" cy="348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197D"/>
              </a:buClr>
              <a:buSzPts val="2800"/>
              <a:buFont typeface="Arial"/>
              <a:buChar char="•"/>
            </a:pPr>
            <a:r>
              <a:rPr lang="tr-TR" sz="2000"/>
              <a:t>Regresyonun aksine, beklenen çıktılar belirli bir aralıkta olup tam sayıdır.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A0197D"/>
              </a:buClr>
              <a:buSzPts val="2800"/>
              <a:buFont typeface="Arial"/>
              <a:buChar char="•"/>
            </a:pPr>
            <a:r>
              <a:rPr lang="tr-TR" sz="2000"/>
              <a:t>Resimlerdeki nesneleri sınıflarına ayırmak veya metinden duygu analizi yapmak örnek verilebilir.</a:t>
            </a:r>
            <a:endParaRPr/>
          </a:p>
          <a:p>
            <a:pPr marL="720000" lvl="1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A0197D"/>
              </a:buClr>
              <a:buSzPts val="2400"/>
              <a:buFont typeface="Arial"/>
              <a:buChar char="•"/>
            </a:pPr>
            <a:r>
              <a:rPr lang="tr-TR" sz="2000"/>
              <a:t>Tavşan / Kaplumbağa (Binary Classification)</a:t>
            </a:r>
            <a:endParaRPr/>
          </a:p>
          <a:p>
            <a:pPr marL="720000" lvl="1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A0197D"/>
              </a:buClr>
              <a:buSzPts val="2400"/>
              <a:buFont typeface="Arial"/>
              <a:buChar char="•"/>
            </a:pPr>
            <a:r>
              <a:rPr lang="tr-TR" sz="2000"/>
              <a:t>Pozitif Yorum / Negatif Yorum (Binary Classification)</a:t>
            </a:r>
            <a:endParaRPr/>
          </a:p>
          <a:p>
            <a:pPr marL="720000" lvl="1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A0197D"/>
              </a:buClr>
              <a:buSzPts val="2400"/>
              <a:buFont typeface="Arial"/>
              <a:buChar char="•"/>
            </a:pPr>
            <a:r>
              <a:rPr lang="tr-TR" sz="2000"/>
              <a:t>Mutlu / Üzgün / Şaşkın (Multiclass Classification)</a:t>
            </a:r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tr-TR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31 Temmuz 2023</a:t>
            </a:r>
            <a:endParaRPr/>
          </a:p>
        </p:txBody>
      </p:sp>
      <p:sp>
        <p:nvSpPr>
          <p:cNvPr id="268" name="Google Shape;268;p19"/>
          <p:cNvSpPr txBox="1">
            <a:spLocks noGrp="1"/>
          </p:cNvSpPr>
          <p:nvPr>
            <p:ph type="ftr" idx="11"/>
          </p:nvPr>
        </p:nvSpPr>
        <p:spPr>
          <a:xfrm>
            <a:off x="529776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tr-T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Machine Learning 3.Kur</a:t>
            </a:r>
            <a:endParaRPr/>
          </a:p>
        </p:txBody>
      </p:sp>
      <p:sp>
        <p:nvSpPr>
          <p:cNvPr id="269" name="Google Shape;269;p19"/>
          <p:cNvSpPr txBox="1">
            <a:spLocks noGrp="1"/>
          </p:cNvSpPr>
          <p:nvPr>
            <p:ph type="sldNum" idx="12"/>
          </p:nvPr>
        </p:nvSpPr>
        <p:spPr>
          <a:xfrm>
            <a:off x="10052978" y="6356350"/>
            <a:ext cx="13008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8888"/>
              </a:buClr>
              <a:buSzPts val="1200"/>
              <a:buNone/>
            </a:pPr>
            <a:fld id="{00000000-1234-1234-1234-123412341234}" type="slidenum">
              <a:rPr lang="tr-T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6"/>
          <p:cNvSpPr txBox="1"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alibri"/>
              <a:buNone/>
            </a:pPr>
            <a:r>
              <a:rPr lang="tr-TR" sz="6100"/>
              <a:t>Supervised Learning</a:t>
            </a:r>
            <a:r>
              <a:rPr lang="tr-TR" sz="6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tr-TR" sz="6100"/>
              <a:t>Classification</a:t>
            </a:r>
            <a:endParaRPr/>
          </a:p>
        </p:txBody>
      </p:sp>
      <p:sp>
        <p:nvSpPr>
          <p:cNvPr id="276" name="Google Shape;276;p36"/>
          <p:cNvSpPr/>
          <p:nvPr/>
        </p:nvSpPr>
        <p:spPr>
          <a:xfrm>
            <a:off x="3807702" y="1733454"/>
            <a:ext cx="4572000" cy="18288"/>
          </a:xfrm>
          <a:custGeom>
            <a:avLst/>
            <a:gdLst/>
            <a:ahLst/>
            <a:cxnLst/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8888"/>
              </a:buClr>
              <a:buSzPts val="1400"/>
              <a:buFont typeface="Calibri"/>
              <a:buNone/>
            </a:pPr>
            <a:r>
              <a:rPr lang="tr-T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31 Temmuz 2023</a:t>
            </a:r>
            <a:endParaRPr/>
          </a:p>
        </p:txBody>
      </p:sp>
      <p:sp>
        <p:nvSpPr>
          <p:cNvPr id="278" name="Google Shape;278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8888"/>
              </a:buClr>
              <a:buSzPts val="1400"/>
              <a:buFont typeface="Calibri"/>
              <a:buNone/>
            </a:pPr>
            <a:r>
              <a:rPr lang="tr-T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Machine Learning 3.Kur</a:t>
            </a:r>
            <a:endParaRPr/>
          </a:p>
        </p:txBody>
      </p:sp>
      <p:sp>
        <p:nvSpPr>
          <p:cNvPr id="279" name="Google Shape;279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200"/>
              <a:buNone/>
            </a:pPr>
            <a:fld id="{00000000-1234-1234-1234-123412341234}" type="slidenum">
              <a:rPr lang="tr-T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996" y="2236979"/>
            <a:ext cx="10007408" cy="3549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/>
          <p:nvPr/>
        </p:nvSpPr>
        <p:spPr>
          <a:xfrm>
            <a:off x="3049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37"/>
          <p:cNvPicPr preferRelativeResize="0"/>
          <p:nvPr/>
        </p:nvPicPr>
        <p:blipFill rotWithShape="1">
          <a:blip r:embed="rId3">
            <a:alphaModFix/>
          </a:blip>
          <a:srcRect r="5176" b="-2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/>
          <p:nvPr/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tr-TR" sz="4000"/>
              <a:t>Unsupervised Learning Nedir?</a:t>
            </a:r>
            <a:endParaRPr/>
          </a:p>
        </p:txBody>
      </p:sp>
      <p:sp>
        <p:nvSpPr>
          <p:cNvPr id="290" name="Google Shape;290;p37"/>
          <p:cNvSpPr txBox="1">
            <a:spLocks noGrp="1"/>
          </p:cNvSpPr>
          <p:nvPr>
            <p:ph type="body" idx="1"/>
          </p:nvPr>
        </p:nvSpPr>
        <p:spPr>
          <a:xfrm>
            <a:off x="838200" y="2434201"/>
            <a:ext cx="3822189" cy="374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197D"/>
              </a:buClr>
              <a:buSzPts val="2800"/>
              <a:buFont typeface="Arial"/>
              <a:buChar char="•"/>
            </a:pPr>
            <a:r>
              <a:rPr lang="tr-TR" sz="2000"/>
              <a:t>Etiketlenmemiş verilerle çalışılır, verideki gizli yapıları bulmak amaçlanabilir.</a:t>
            </a:r>
            <a:endParaRPr/>
          </a:p>
          <a:p>
            <a:pPr marL="0" lvl="0" indent="177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A0197D"/>
              </a:buClr>
              <a:buSzPts val="28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A0197D"/>
              </a:buClr>
              <a:buSzPts val="2800"/>
              <a:buFont typeface="Arial"/>
              <a:buChar char="•"/>
            </a:pPr>
            <a:r>
              <a:rPr lang="tr-TR" sz="2000"/>
              <a:t>Kümeleme, boyut azaltma ve yoğunluk tahmini gibi işlemlerde kullanılır.</a:t>
            </a:r>
            <a:endParaRPr/>
          </a:p>
          <a:p>
            <a:pPr marL="0" lvl="0" indent="177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A0197D"/>
              </a:buClr>
              <a:buSzPts val="28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A0197D"/>
              </a:buClr>
              <a:buSzPts val="2800"/>
              <a:buFont typeface="Arial"/>
              <a:buChar char="•"/>
            </a:pPr>
            <a:r>
              <a:rPr lang="tr-TR" sz="2000"/>
              <a:t>Örnekler: Müşteri segmentasyonu, veri görselleştirme.</a:t>
            </a:r>
            <a:endParaRPr/>
          </a:p>
        </p:txBody>
      </p:sp>
      <p:sp>
        <p:nvSpPr>
          <p:cNvPr id="291" name="Google Shape;291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tr-T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31 Temmuz 2023</a:t>
            </a:r>
            <a:endParaRPr/>
          </a:p>
        </p:txBody>
      </p:sp>
      <p:sp>
        <p:nvSpPr>
          <p:cNvPr id="292" name="Google Shape;292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tr-TR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Machine Learning 3.Kur</a:t>
            </a: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1200"/>
              <a:buNone/>
            </a:pPr>
            <a:fld id="{00000000-1234-1234-1234-123412341234}" type="slidenum">
              <a:rPr lang="tr-TR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"/>
          <p:cNvSpPr txBox="1">
            <a:spLocks noGrp="1"/>
          </p:cNvSpPr>
          <p:nvPr>
            <p:ph type="title"/>
          </p:nvPr>
        </p:nvSpPr>
        <p:spPr>
          <a:xfrm>
            <a:off x="604838" y="449263"/>
            <a:ext cx="10982325" cy="74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tr-TR"/>
              <a:t>Machine Learning Hayatımızın Her Yerinde</a:t>
            </a:r>
            <a:endParaRPr/>
          </a:p>
        </p:txBody>
      </p:sp>
      <p:sp>
        <p:nvSpPr>
          <p:cNvPr id="300" name="Google Shape;30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attrocento Sans"/>
              <a:buNone/>
            </a:pPr>
            <a:r>
              <a:rPr lang="tr-TR"/>
              <a:t>31 Temmuz 2023</a:t>
            </a:r>
            <a:endParaRPr/>
          </a:p>
        </p:txBody>
      </p:sp>
      <p:sp>
        <p:nvSpPr>
          <p:cNvPr id="301" name="Google Shape;30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attrocento Sans"/>
              <a:buNone/>
            </a:pPr>
            <a:r>
              <a:rPr lang="tr-TR"/>
              <a:t>Machine Learning 3.Kur</a:t>
            </a:r>
            <a:endParaRPr/>
          </a:p>
        </p:txBody>
      </p:sp>
      <p:sp>
        <p:nvSpPr>
          <p:cNvPr id="302" name="Google Shape;30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16</a:t>
            </a:fld>
            <a:endParaRPr/>
          </a:p>
        </p:txBody>
      </p:sp>
      <p:sp>
        <p:nvSpPr>
          <p:cNvPr id="303" name="Google Shape;303;p24"/>
          <p:cNvSpPr txBox="1"/>
          <p:nvPr/>
        </p:nvSpPr>
        <p:spPr>
          <a:xfrm>
            <a:off x="-2730500" y="4972050"/>
            <a:ext cx="2197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4" name="Google Shape;304;p24"/>
          <p:cNvSpPr txBox="1"/>
          <p:nvPr/>
        </p:nvSpPr>
        <p:spPr>
          <a:xfrm>
            <a:off x="5498456" y="5888189"/>
            <a:ext cx="1195087" cy="26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Quattrocento Sans"/>
              <a:buNone/>
            </a:pPr>
            <a:r>
              <a:rPr lang="tr-TR" sz="1200" b="1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OpenAI, GPT4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489" y="1235801"/>
            <a:ext cx="6686712" cy="46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5"/>
          <p:cNvSpPr txBox="1"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tr-TR"/>
              <a:t>Dikkatiniz için teşekkürler</a:t>
            </a:r>
            <a:endParaRPr/>
          </a:p>
        </p:txBody>
      </p:sp>
      <p:sp>
        <p:nvSpPr>
          <p:cNvPr id="312" name="Google Shape;312;p25"/>
          <p:cNvSpPr txBox="1">
            <a:spLocks noGrp="1"/>
          </p:cNvSpPr>
          <p:nvPr>
            <p:ph type="body" idx="1"/>
          </p:nvPr>
        </p:nvSpPr>
        <p:spPr>
          <a:xfrm>
            <a:off x="539750" y="2560638"/>
            <a:ext cx="11376025" cy="397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197D"/>
              </a:buClr>
              <a:buSzPts val="2800"/>
              <a:buFont typeface="Arial"/>
              <a:buNone/>
            </a:pPr>
            <a:r>
              <a:rPr lang="tr-TR" sz="2800">
                <a:latin typeface="Quattrocento Sans"/>
                <a:ea typeface="Quattrocento Sans"/>
                <a:cs typeface="Quattrocento Sans"/>
                <a:sym typeface="Quattrocento Sans"/>
              </a:rPr>
              <a:t>Sorular?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0197D"/>
              </a:buClr>
              <a:buSzPts val="2800"/>
              <a:buFont typeface="Arial"/>
              <a:buNone/>
            </a:pPr>
            <a:endParaRPr sz="2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0197D"/>
              </a:buClr>
              <a:buSzPts val="2800"/>
              <a:buFont typeface="Arial"/>
              <a:buNone/>
            </a:pPr>
            <a:endParaRPr sz="2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3" name="Google Shape;31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attrocento Sans"/>
              <a:buNone/>
            </a:pPr>
            <a:r>
              <a:rPr lang="tr-TR"/>
              <a:t>31 Temmuz 2023</a:t>
            </a:r>
            <a:endParaRPr/>
          </a:p>
        </p:txBody>
      </p:sp>
      <p:sp>
        <p:nvSpPr>
          <p:cNvPr id="314" name="Google Shape;31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attrocento Sans"/>
              <a:buNone/>
            </a:pPr>
            <a:r>
              <a:rPr lang="tr-TR"/>
              <a:t>Machine Learning 3.Kur</a:t>
            </a:r>
            <a:endParaRPr/>
          </a:p>
        </p:txBody>
      </p:sp>
      <p:sp>
        <p:nvSpPr>
          <p:cNvPr id="315" name="Google Shape;31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17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 txBox="1">
            <a:spLocks noGrp="1"/>
          </p:cNvSpPr>
          <p:nvPr>
            <p:ph type="body" idx="1"/>
          </p:nvPr>
        </p:nvSpPr>
        <p:spPr>
          <a:xfrm>
            <a:off x="6513788" y="2333297"/>
            <a:ext cx="4839900" cy="3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Arial"/>
              <a:buChar char="•"/>
            </a:pPr>
            <a:r>
              <a:rPr lang="tr-TR" sz="1800" dirty="0"/>
              <a:t>Machine Learning (Makine Öğrenmesi) nedir?</a:t>
            </a:r>
            <a:endParaRPr sz="4400" dirty="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Arial"/>
              <a:buChar char="•"/>
            </a:pPr>
            <a:endParaRPr lang="tr-TR" sz="1800" dirty="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Arial"/>
              <a:buChar char="•"/>
            </a:pPr>
            <a:r>
              <a:rPr lang="tr-TR" sz="1800" dirty="0"/>
              <a:t>Hayatımızda Makine Öğrenmesi</a:t>
            </a:r>
            <a:endParaRPr sz="4400" dirty="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Arial"/>
              <a:buChar char="•"/>
            </a:pPr>
            <a:endParaRPr lang="tr-TR" sz="1800" dirty="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Arial"/>
              <a:buChar char="•"/>
            </a:pPr>
            <a:r>
              <a:rPr lang="tr-TR" sz="1800" dirty="0"/>
              <a:t>Makineler Nasıl Öğrenir</a:t>
            </a:r>
            <a:endParaRPr sz="4400" dirty="0"/>
          </a:p>
          <a:p>
            <a:pPr marL="720000" lvl="1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Arial"/>
              <a:buChar char="•"/>
            </a:pPr>
            <a:r>
              <a:rPr lang="tr-TR" sz="1800" dirty="0"/>
              <a:t>Modelin doğruluğu &amp; kötülüğü</a:t>
            </a:r>
            <a:endParaRPr sz="4000" dirty="0"/>
          </a:p>
          <a:p>
            <a:pPr marL="720000" lvl="1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Arial"/>
              <a:buChar char="•"/>
            </a:pPr>
            <a:r>
              <a:rPr lang="tr-TR" sz="1800" dirty="0"/>
              <a:t>Optimizasyon ve ML İlişkisi</a:t>
            </a:r>
            <a:endParaRPr sz="4000" dirty="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Arial"/>
              <a:buChar char="•"/>
            </a:pPr>
            <a:endParaRPr lang="tr-TR" sz="1800" dirty="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Arial"/>
              <a:buChar char="•"/>
            </a:pPr>
            <a:r>
              <a:rPr lang="tr-TR" sz="1800" dirty="0" err="1"/>
              <a:t>Supervised</a:t>
            </a:r>
            <a:r>
              <a:rPr lang="tr-TR" sz="1800" dirty="0"/>
              <a:t> Learning(Gözetimli Öğrenme)</a:t>
            </a:r>
            <a:endParaRPr sz="4400" dirty="0"/>
          </a:p>
          <a:p>
            <a:pPr marL="720000" lvl="1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Arial"/>
              <a:buChar char="•"/>
            </a:pPr>
            <a:r>
              <a:rPr lang="tr-TR" sz="1800" dirty="0"/>
              <a:t>Regresyon</a:t>
            </a:r>
            <a:endParaRPr sz="4000" dirty="0"/>
          </a:p>
          <a:p>
            <a:pPr marL="1080000" lvl="2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600"/>
              <a:buFont typeface="Arial"/>
              <a:buChar char="•"/>
            </a:pPr>
            <a:r>
              <a:rPr lang="tr-TR" sz="1800" dirty="0"/>
              <a:t>Lineer Regresyon</a:t>
            </a:r>
            <a:endParaRPr sz="3600" dirty="0"/>
          </a:p>
          <a:p>
            <a:pPr marL="1080000" lvl="2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600"/>
              <a:buFont typeface="Arial"/>
              <a:buChar char="•"/>
            </a:pPr>
            <a:r>
              <a:rPr lang="tr-TR" sz="1800" dirty="0" err="1"/>
              <a:t>Polynomial</a:t>
            </a:r>
            <a:r>
              <a:rPr lang="tr-TR" sz="1800" dirty="0"/>
              <a:t> Regresyon</a:t>
            </a:r>
            <a:endParaRPr sz="3600" dirty="0"/>
          </a:p>
          <a:p>
            <a:pPr marL="1080000" lvl="2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600"/>
              <a:buFont typeface="Arial"/>
              <a:buChar char="•"/>
            </a:pPr>
            <a:r>
              <a:rPr lang="tr-TR" sz="1800" dirty="0" err="1"/>
              <a:t>Ridge</a:t>
            </a:r>
            <a:r>
              <a:rPr lang="tr-TR" sz="1800" dirty="0"/>
              <a:t> &amp; </a:t>
            </a:r>
            <a:r>
              <a:rPr lang="tr-TR" sz="1800" dirty="0" err="1"/>
              <a:t>Lasso</a:t>
            </a:r>
            <a:r>
              <a:rPr lang="tr-TR" sz="1800" dirty="0"/>
              <a:t> Regresyon (L1 &amp; L2)</a:t>
            </a:r>
            <a:endParaRPr sz="3600" dirty="0"/>
          </a:p>
          <a:p>
            <a:pPr marL="1080000" lvl="2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600"/>
              <a:buFont typeface="Arial"/>
              <a:buChar char="•"/>
            </a:pPr>
            <a:r>
              <a:rPr lang="tr-TR" sz="1800" dirty="0"/>
              <a:t>…</a:t>
            </a:r>
            <a:endParaRPr sz="3600" dirty="0"/>
          </a:p>
          <a:p>
            <a:pPr marL="720000" lvl="1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Arial"/>
              <a:buChar char="•"/>
            </a:pPr>
            <a:endParaRPr lang="tr-TR" sz="1800" dirty="0"/>
          </a:p>
          <a:p>
            <a:pPr marL="720000" lvl="1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Arial"/>
              <a:buChar char="•"/>
            </a:pPr>
            <a:r>
              <a:rPr lang="tr-TR" sz="1800" dirty="0" err="1"/>
              <a:t>Classification</a:t>
            </a:r>
            <a:r>
              <a:rPr lang="tr-TR" sz="1800" dirty="0"/>
              <a:t>(Sınıflandırma)</a:t>
            </a:r>
            <a:endParaRPr sz="4000" dirty="0"/>
          </a:p>
          <a:p>
            <a:pPr marL="1080000" lvl="2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600"/>
              <a:buFont typeface="Arial"/>
              <a:buChar char="•"/>
            </a:pPr>
            <a:r>
              <a:rPr lang="tr-TR" sz="1800" dirty="0" err="1"/>
              <a:t>Logistic</a:t>
            </a:r>
            <a:r>
              <a:rPr lang="tr-TR" sz="1800" dirty="0"/>
              <a:t> Regresyon</a:t>
            </a:r>
            <a:endParaRPr sz="3600" dirty="0"/>
          </a:p>
          <a:p>
            <a:pPr marL="1080000" lvl="2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600"/>
              <a:buFont typeface="Arial"/>
              <a:buChar char="•"/>
            </a:pPr>
            <a:r>
              <a:rPr lang="tr-TR" sz="1800" dirty="0"/>
              <a:t>KNN</a:t>
            </a:r>
            <a:endParaRPr sz="3600" dirty="0"/>
          </a:p>
          <a:p>
            <a:pPr marL="1080000" lvl="2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600"/>
              <a:buFont typeface="Arial"/>
              <a:buChar char="•"/>
            </a:pPr>
            <a:r>
              <a:rPr lang="tr-TR" sz="1800" dirty="0"/>
              <a:t>SVM</a:t>
            </a:r>
            <a:endParaRPr sz="3600" dirty="0"/>
          </a:p>
          <a:p>
            <a:pPr marL="1080000" lvl="2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600"/>
              <a:buFont typeface="Arial"/>
              <a:buChar char="•"/>
            </a:pPr>
            <a:r>
              <a:rPr lang="tr-TR" sz="1800" dirty="0" err="1"/>
              <a:t>Ensemble</a:t>
            </a:r>
            <a:r>
              <a:rPr lang="tr-TR" sz="1800" dirty="0"/>
              <a:t> </a:t>
            </a:r>
            <a:r>
              <a:rPr lang="tr-TR" sz="1800" dirty="0" err="1"/>
              <a:t>Methods</a:t>
            </a:r>
            <a:endParaRPr sz="3600" dirty="0"/>
          </a:p>
        </p:txBody>
      </p:sp>
      <p:sp>
        <p:nvSpPr>
          <p:cNvPr id="120" name="Google Shape;120;p2"/>
          <p:cNvSpPr txBox="1">
            <a:spLocks noGrp="1"/>
          </p:cNvSpPr>
          <p:nvPr>
            <p:ph type="title"/>
          </p:nvPr>
        </p:nvSpPr>
        <p:spPr>
          <a:xfrm>
            <a:off x="6513788" y="365125"/>
            <a:ext cx="4839900" cy="1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tr-TR"/>
              <a:t>İçerikler</a:t>
            </a:r>
            <a:endParaRPr/>
          </a:p>
        </p:txBody>
      </p:sp>
      <p:sp>
        <p:nvSpPr>
          <p:cNvPr id="121" name="Google Shape;121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tr-TR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31 Temmuz 2023</a:t>
            </a:r>
            <a:endParaRPr/>
          </a:p>
        </p:txBody>
      </p:sp>
      <p:sp>
        <p:nvSpPr>
          <p:cNvPr id="122" name="Google Shape;122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tr-TR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Machine Learning 3.Kur</a:t>
            </a:r>
            <a:endParaRPr dirty="0"/>
          </a:p>
        </p:txBody>
      </p:sp>
      <p:sp>
        <p:nvSpPr>
          <p:cNvPr id="123" name="Google Shape;1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8888"/>
              </a:buClr>
              <a:buSzPts val="1200"/>
              <a:buNone/>
            </a:pPr>
            <a:fld id="{00000000-1234-1234-1234-123412341234}" type="slidenum">
              <a:rPr lang="tr-T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2"/>
          <p:cNvPicPr preferRelativeResize="0"/>
          <p:nvPr/>
        </p:nvPicPr>
        <p:blipFill rotWithShape="1">
          <a:blip r:embed="rId3">
            <a:alphaModFix/>
          </a:blip>
          <a:srcRect l="5329" r="5483" b="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 extrusionOk="0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"/>
          <p:cNvSpPr txBox="1">
            <a:spLocks noGrp="1"/>
          </p:cNvSpPr>
          <p:nvPr>
            <p:ph type="title"/>
          </p:nvPr>
        </p:nvSpPr>
        <p:spPr>
          <a:xfrm>
            <a:off x="604838" y="449263"/>
            <a:ext cx="10982325" cy="74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tr-TR"/>
              <a:t>Makine Öğrenmesi Nedir?</a:t>
            </a:r>
            <a:endParaRPr/>
          </a:p>
        </p:txBody>
      </p:sp>
      <p:sp>
        <p:nvSpPr>
          <p:cNvPr id="131" name="Google Shape;131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attrocento Sans"/>
              <a:buNone/>
            </a:pPr>
            <a:r>
              <a:rPr lang="tr-TR"/>
              <a:t>31 Temmuz 2023</a:t>
            </a:r>
            <a:endParaRPr/>
          </a:p>
        </p:txBody>
      </p:sp>
      <p:sp>
        <p:nvSpPr>
          <p:cNvPr id="132" name="Google Shape;132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attrocento Sans"/>
              <a:buNone/>
            </a:pPr>
            <a:r>
              <a:rPr lang="tr-TR"/>
              <a:t>Machine Learning 3.Kur</a:t>
            </a:r>
            <a:endParaRPr/>
          </a:p>
        </p:txBody>
      </p:sp>
      <p:sp>
        <p:nvSpPr>
          <p:cNvPr id="133" name="Google Shape;133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3</a:t>
            </a:fld>
            <a:endParaRPr/>
          </a:p>
        </p:txBody>
      </p:sp>
      <p:pic>
        <p:nvPicPr>
          <p:cNvPr id="134" name="Google Shape;134;p3" descr="A doll sitting on a bench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5928" y="1376362"/>
            <a:ext cx="3517872" cy="439702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"/>
          <p:cNvSpPr txBox="1"/>
          <p:nvPr/>
        </p:nvSpPr>
        <p:spPr>
          <a:xfrm>
            <a:off x="8025708" y="5738282"/>
            <a:ext cx="3138311" cy="214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tr-T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 by </a:t>
            </a:r>
            <a:r>
              <a:rPr lang="tr-TR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Andrea De Santis</a:t>
            </a:r>
            <a:r>
              <a:rPr lang="tr-T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 </a:t>
            </a:r>
            <a:r>
              <a:rPr lang="tr-TR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tr-T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36" name="Google Shape;136;p3"/>
          <p:cNvGrpSpPr/>
          <p:nvPr/>
        </p:nvGrpSpPr>
        <p:grpSpPr>
          <a:xfrm>
            <a:off x="604434" y="1606292"/>
            <a:ext cx="5988278" cy="4614623"/>
            <a:chOff x="0" y="2082"/>
            <a:chExt cx="5988278" cy="4614623"/>
          </a:xfrm>
        </p:grpSpPr>
        <p:sp>
          <p:nvSpPr>
            <p:cNvPr id="137" name="Google Shape;137;p3"/>
            <p:cNvSpPr/>
            <p:nvPr/>
          </p:nvSpPr>
          <p:spPr>
            <a:xfrm>
              <a:off x="0" y="2787683"/>
              <a:ext cx="5988278" cy="1829022"/>
            </a:xfrm>
            <a:prstGeom prst="rect">
              <a:avLst/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 txBox="1"/>
            <p:nvPr/>
          </p:nvSpPr>
          <p:spPr>
            <a:xfrm>
              <a:off x="0" y="2787683"/>
              <a:ext cx="5988278" cy="18290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575" tIns="163575" rIns="163575" bIns="163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tr-TR" sz="23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Amaç: Zamanla edinilen tecrübe ile bir görevdeki performansı geliştirmek</a:t>
              </a:r>
              <a:endParaRPr sz="2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 rot="10800000">
              <a:off x="0" y="2082"/>
              <a:ext cx="5988278" cy="2813036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 txBox="1"/>
            <p:nvPr/>
          </p:nvSpPr>
          <p:spPr>
            <a:xfrm>
              <a:off x="0" y="2082"/>
              <a:ext cx="5988278" cy="987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575" tIns="163575" rIns="163575" bIns="163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tr-TR" sz="23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‘’Öğrenme, bir sistemin deneyimden elde ettiği performansı iyileştirdiği herhangi bir süreçtir’’</a:t>
              </a:r>
              <a:endParaRPr sz="2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0" y="989458"/>
              <a:ext cx="5988278" cy="841097"/>
            </a:xfrm>
            <a:prstGeom prst="rect">
              <a:avLst/>
            </a:prstGeom>
            <a:solidFill>
              <a:srgbClr val="CCD3EA">
                <a:alpha val="89803"/>
              </a:srgbClr>
            </a:solidFill>
            <a:ln w="12700" cap="flat" cmpd="sng">
              <a:solidFill>
                <a:srgbClr val="CCD3E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 txBox="1"/>
            <p:nvPr/>
          </p:nvSpPr>
          <p:spPr>
            <a:xfrm>
              <a:off x="0" y="989458"/>
              <a:ext cx="5988278" cy="841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5600" tIns="63500" rIns="355600" bIns="635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0"/>
                <a:buFont typeface="Calibri"/>
                <a:buNone/>
              </a:pPr>
              <a:r>
                <a:rPr lang="tr-TR" sz="5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-Herbert Simon</a:t>
              </a:r>
              <a:endParaRPr sz="5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 txBox="1">
            <a:spLocks noGrp="1"/>
          </p:cNvSpPr>
          <p:nvPr>
            <p:ph type="title"/>
          </p:nvPr>
        </p:nvSpPr>
        <p:spPr>
          <a:xfrm>
            <a:off x="630936" y="403695"/>
            <a:ext cx="3429000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tr-TR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Hayatımızda Makine Öğrenmesi</a:t>
            </a:r>
            <a:endParaRPr/>
          </a:p>
        </p:txBody>
      </p:sp>
      <p:sp>
        <p:nvSpPr>
          <p:cNvPr id="150" name="Google Shape;150;p4"/>
          <p:cNvSpPr/>
          <p:nvPr/>
        </p:nvSpPr>
        <p:spPr>
          <a:xfrm>
            <a:off x="630928" y="2229881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"/>
          <p:cNvSpPr txBox="1">
            <a:spLocks noGrp="1"/>
          </p:cNvSpPr>
          <p:nvPr>
            <p:ph type="body" idx="1"/>
          </p:nvPr>
        </p:nvSpPr>
        <p:spPr>
          <a:xfrm>
            <a:off x="630936" y="2355358"/>
            <a:ext cx="3429000" cy="3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197D"/>
              </a:buClr>
              <a:buSzPts val="1300"/>
              <a:buFont typeface="Arial"/>
              <a:buChar char="•"/>
            </a:pPr>
            <a:r>
              <a:rPr lang="tr-TR" sz="1300"/>
              <a:t>Tüketici davranışını tahmin etmek</a:t>
            </a:r>
            <a:endParaRPr sz="1300"/>
          </a:p>
          <a:p>
            <a:pPr marL="720000" lvl="1" indent="-1841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A0197D"/>
              </a:buClr>
              <a:buSzPts val="1300"/>
              <a:buFont typeface="Arial"/>
              <a:buChar char="•"/>
            </a:pPr>
            <a:r>
              <a:rPr lang="tr-TR" sz="1300"/>
              <a:t>Platformu kullanmayı bırakabilecek kişiler</a:t>
            </a:r>
            <a:endParaRPr sz="1300"/>
          </a:p>
          <a:p>
            <a:pPr marL="0" lvl="0" indent="444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A0197D"/>
              </a:buClr>
              <a:buSzPts val="1300"/>
              <a:buFont typeface="Arial"/>
              <a:buChar char="•"/>
            </a:pPr>
            <a:r>
              <a:rPr lang="tr-TR" sz="1300"/>
              <a:t>Dolandırıcılık tespiti</a:t>
            </a:r>
            <a:endParaRPr sz="1300"/>
          </a:p>
          <a:p>
            <a:pPr marL="720000" lvl="1" indent="-18415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A0197D"/>
              </a:buClr>
              <a:buSzPts val="1300"/>
              <a:buFont typeface="Arial"/>
              <a:buChar char="•"/>
            </a:pPr>
            <a:r>
              <a:rPr lang="tr-TR" sz="1300"/>
              <a:t>Kredi kartı ile yapılan harcama onaylanmalı mı?</a:t>
            </a:r>
            <a:endParaRPr sz="1300"/>
          </a:p>
          <a:p>
            <a:pPr marL="0" lvl="0" indent="444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A0197D"/>
              </a:buClr>
              <a:buSzPts val="1300"/>
              <a:buFont typeface="Arial"/>
              <a:buChar char="•"/>
            </a:pPr>
            <a:r>
              <a:rPr lang="tr-TR" sz="1300"/>
              <a:t>Konuşma tanıma</a:t>
            </a:r>
            <a:endParaRPr sz="1300"/>
          </a:p>
          <a:p>
            <a:pPr marL="720000" lvl="1" indent="-1841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A0197D"/>
              </a:buClr>
              <a:buSzPts val="1300"/>
              <a:buFont typeface="Arial"/>
              <a:buChar char="•"/>
            </a:pPr>
            <a:r>
              <a:rPr lang="tr-TR" sz="1300"/>
              <a:t>Hey, Siri</a:t>
            </a:r>
            <a:endParaRPr sz="1300"/>
          </a:p>
          <a:p>
            <a:pPr marL="0" lvl="0" indent="444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A0197D"/>
              </a:buClr>
              <a:buSzPts val="1300"/>
              <a:buFont typeface="Arial"/>
              <a:buChar char="•"/>
            </a:pPr>
            <a:r>
              <a:rPr lang="tr-TR" sz="1300"/>
              <a:t>Görüntülerde veya videolarda nesne tanıma</a:t>
            </a:r>
            <a:endParaRPr sz="1300"/>
          </a:p>
          <a:p>
            <a:pPr marL="720000" lvl="1" indent="-1841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A0197D"/>
              </a:buClr>
              <a:buSzPts val="1300"/>
              <a:buFont typeface="Arial"/>
              <a:buChar char="•"/>
            </a:pPr>
            <a:r>
              <a:rPr lang="tr-TR" sz="1300"/>
              <a:t>Kendi kendine giden arabalar</a:t>
            </a:r>
            <a:endParaRPr sz="1300"/>
          </a:p>
          <a:p>
            <a:pPr marL="0" lvl="0" indent="444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A0197D"/>
              </a:buClr>
              <a:buSzPts val="1300"/>
              <a:buFont typeface="Arial"/>
              <a:buChar char="•"/>
            </a:pPr>
            <a:r>
              <a:rPr lang="tr-TR" sz="1300"/>
              <a:t>Metinlerden duygu analizi yapma</a:t>
            </a:r>
            <a:endParaRPr sz="1300"/>
          </a:p>
          <a:p>
            <a:pPr marL="720000" lvl="1" indent="-1841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A0197D"/>
              </a:buClr>
              <a:buSzPts val="1300"/>
              <a:buFont typeface="Arial"/>
              <a:buChar char="•"/>
            </a:pPr>
            <a:r>
              <a:rPr lang="tr-TR" sz="1300"/>
              <a:t>Bir film için yapılan yorumlar</a:t>
            </a:r>
            <a:endParaRPr sz="1300"/>
          </a:p>
        </p:txBody>
      </p:sp>
      <p:pic>
        <p:nvPicPr>
          <p:cNvPr id="152" name="Google Shape;15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296" y="1123737"/>
            <a:ext cx="6903720" cy="461052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8888"/>
              </a:buClr>
              <a:buSzPts val="1400"/>
              <a:buFont typeface="Calibri"/>
              <a:buNone/>
            </a:pPr>
            <a:r>
              <a:rPr lang="tr-T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31 Temmuz 2023</a:t>
            </a:r>
            <a:endParaRPr/>
          </a:p>
        </p:txBody>
      </p:sp>
      <p:sp>
        <p:nvSpPr>
          <p:cNvPr id="154" name="Google Shape;154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8888"/>
              </a:buClr>
              <a:buSzPts val="1400"/>
              <a:buFont typeface="Calibri"/>
              <a:buNone/>
            </a:pPr>
            <a:r>
              <a:rPr lang="tr-T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Machine Learning 3.Kur</a:t>
            </a:r>
            <a:endParaRPr/>
          </a:p>
        </p:txBody>
      </p:sp>
      <p:sp>
        <p:nvSpPr>
          <p:cNvPr id="155" name="Google Shape;15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200"/>
              <a:buNone/>
            </a:pPr>
            <a:fld id="{00000000-1234-1234-1234-123412341234}" type="slidenum">
              <a:rPr lang="tr-T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>
            <a:spLocks noGrp="1"/>
          </p:cNvSpPr>
          <p:nvPr>
            <p:ph type="body" idx="1"/>
          </p:nvPr>
        </p:nvSpPr>
        <p:spPr>
          <a:xfrm>
            <a:off x="604032" y="1387583"/>
            <a:ext cx="10983131" cy="4572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197D"/>
              </a:buClr>
              <a:buSzPts val="2000"/>
              <a:buChar char="▪"/>
            </a:pPr>
            <a:r>
              <a:rPr lang="tr-TR" sz="2000" dirty="0"/>
              <a:t>Aklınızdan 1 ile 10 arasında bir sayı tutun (7 olsun).</a:t>
            </a:r>
            <a:endParaRPr dirty="0"/>
          </a:p>
          <a:p>
            <a:pPr marL="457200" lvl="0" indent="-355600" algn="l" rtl="0">
              <a:spcBef>
                <a:spcPts val="2200"/>
              </a:spcBef>
              <a:spcAft>
                <a:spcPts val="0"/>
              </a:spcAft>
              <a:buClr>
                <a:srgbClr val="A0197D"/>
              </a:buClr>
              <a:buSzPts val="2000"/>
              <a:buChar char="▪"/>
            </a:pPr>
            <a:r>
              <a:rPr lang="tr-TR" sz="2000" dirty="0"/>
              <a:t>5 mi?</a:t>
            </a:r>
            <a:endParaRPr dirty="0"/>
          </a:p>
          <a:p>
            <a:pPr marL="914400" lvl="1" indent="-355600" algn="l" rtl="0">
              <a:spcBef>
                <a:spcPts val="1800"/>
              </a:spcBef>
              <a:spcAft>
                <a:spcPts val="0"/>
              </a:spcAft>
              <a:buClr>
                <a:srgbClr val="A0197D"/>
              </a:buClr>
              <a:buSzPts val="2000"/>
              <a:buChar char="▪"/>
            </a:pPr>
            <a:r>
              <a:rPr lang="tr-TR" sz="2000" dirty="0"/>
              <a:t>Hayır, daha büyük.</a:t>
            </a:r>
            <a:endParaRPr dirty="0"/>
          </a:p>
          <a:p>
            <a:pPr marL="914400" lvl="1" indent="-355600" algn="l" rtl="0">
              <a:spcBef>
                <a:spcPts val="1800"/>
              </a:spcBef>
              <a:spcAft>
                <a:spcPts val="0"/>
              </a:spcAft>
              <a:buClr>
                <a:srgbClr val="A0197D"/>
              </a:buClr>
              <a:buSzPts val="2000"/>
              <a:buChar char="▪"/>
            </a:pPr>
            <a:r>
              <a:rPr lang="tr-TR" sz="2000" dirty="0"/>
              <a:t>Çıkarım x &gt; 5.</a:t>
            </a:r>
            <a:endParaRPr dirty="0"/>
          </a:p>
          <a:p>
            <a:pPr marL="457200" lvl="0" indent="-355600" algn="l" rtl="0">
              <a:spcBef>
                <a:spcPts val="2200"/>
              </a:spcBef>
              <a:spcAft>
                <a:spcPts val="0"/>
              </a:spcAft>
              <a:buClr>
                <a:srgbClr val="A0197D"/>
              </a:buClr>
              <a:buSzPts val="2000"/>
              <a:buChar char="▪"/>
            </a:pPr>
            <a:r>
              <a:rPr lang="tr-TR" sz="2000" dirty="0"/>
              <a:t>8 mi?</a:t>
            </a:r>
            <a:endParaRPr dirty="0"/>
          </a:p>
          <a:p>
            <a:pPr marL="914400" lvl="1" indent="-355600" algn="l" rtl="0">
              <a:spcBef>
                <a:spcPts val="1800"/>
              </a:spcBef>
              <a:spcAft>
                <a:spcPts val="0"/>
              </a:spcAft>
              <a:buClr>
                <a:srgbClr val="A0197D"/>
              </a:buClr>
              <a:buSzPts val="2000"/>
              <a:buChar char="▪"/>
            </a:pPr>
            <a:r>
              <a:rPr lang="tr-TR" sz="2000" dirty="0"/>
              <a:t>Hayır, daha küçük.</a:t>
            </a:r>
            <a:endParaRPr dirty="0"/>
          </a:p>
          <a:p>
            <a:pPr marL="914400" lvl="1" indent="-355600" algn="l" rtl="0">
              <a:spcBef>
                <a:spcPts val="1800"/>
              </a:spcBef>
              <a:spcAft>
                <a:spcPts val="0"/>
              </a:spcAft>
              <a:buClr>
                <a:srgbClr val="A0197D"/>
              </a:buClr>
              <a:buSzPts val="2000"/>
              <a:buChar char="▪"/>
            </a:pPr>
            <a:r>
              <a:rPr lang="tr-TR" sz="2000" dirty="0"/>
              <a:t>Çıkarım:  5 &lt; x &lt; 8</a:t>
            </a:r>
            <a:endParaRPr dirty="0"/>
          </a:p>
          <a:p>
            <a:pPr marL="457200" lvl="0" indent="-355600" algn="l" rtl="0">
              <a:spcBef>
                <a:spcPts val="2200"/>
              </a:spcBef>
              <a:spcAft>
                <a:spcPts val="0"/>
              </a:spcAft>
              <a:buClr>
                <a:srgbClr val="A0197D"/>
              </a:buClr>
              <a:buSzPts val="2000"/>
              <a:buChar char="▪"/>
            </a:pPr>
            <a:r>
              <a:rPr lang="tr-TR" sz="2000" dirty="0"/>
              <a:t>7 mi?</a:t>
            </a:r>
            <a:endParaRPr dirty="0"/>
          </a:p>
          <a:p>
            <a:pPr marL="914400" lvl="1" indent="-355600" algn="l" rtl="0">
              <a:spcBef>
                <a:spcPts val="1800"/>
              </a:spcBef>
              <a:spcAft>
                <a:spcPts val="0"/>
              </a:spcAft>
              <a:buClr>
                <a:srgbClr val="A0197D"/>
              </a:buClr>
              <a:buSzPts val="2000"/>
              <a:buChar char="▪"/>
            </a:pPr>
            <a:r>
              <a:rPr lang="tr-TR" sz="2000" dirty="0"/>
              <a:t>Evet.</a:t>
            </a:r>
            <a:endParaRPr sz="2000" dirty="0"/>
          </a:p>
        </p:txBody>
      </p:sp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604838" y="449263"/>
            <a:ext cx="10982325" cy="74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tr-TR"/>
              <a:t>Makineler Nasıl Öğrenir</a:t>
            </a:r>
            <a:endParaRPr/>
          </a:p>
        </p:txBody>
      </p:sp>
      <p:sp>
        <p:nvSpPr>
          <p:cNvPr id="163" name="Google Shape;16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attrocento Sans"/>
              <a:buNone/>
            </a:pPr>
            <a:r>
              <a:rPr lang="tr-TR"/>
              <a:t>31 Temmuz 2023</a:t>
            </a:r>
            <a:endParaRPr/>
          </a:p>
        </p:txBody>
      </p:sp>
      <p:sp>
        <p:nvSpPr>
          <p:cNvPr id="164" name="Google Shape;164;p5"/>
          <p:cNvSpPr txBox="1">
            <a:spLocks noGrp="1"/>
          </p:cNvSpPr>
          <p:nvPr>
            <p:ph type="ftr" idx="11"/>
          </p:nvPr>
        </p:nvSpPr>
        <p:spPr>
          <a:xfrm>
            <a:off x="4038600" y="625364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attrocento Sans"/>
              <a:buNone/>
            </a:pPr>
            <a:r>
              <a:rPr lang="tr-TR" dirty="0"/>
              <a:t>Machine Learning 3.Kur</a:t>
            </a:r>
            <a:endParaRPr dirty="0"/>
          </a:p>
        </p:txBody>
      </p:sp>
      <p:sp>
        <p:nvSpPr>
          <p:cNvPr id="165" name="Google Shape;16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5</a:t>
            </a:fld>
            <a:endParaRPr/>
          </a:p>
        </p:txBody>
      </p:sp>
      <p:sp>
        <p:nvSpPr>
          <p:cNvPr id="169" name="Google Shape;169;p5"/>
          <p:cNvSpPr txBox="1"/>
          <p:nvPr/>
        </p:nvSpPr>
        <p:spPr>
          <a:xfrm>
            <a:off x="3447231" y="6858000"/>
            <a:ext cx="529753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tr-TR" sz="9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tr-TR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Unknown Author is licensed under </a:t>
            </a:r>
            <a:r>
              <a:rPr lang="tr-TR" sz="9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Resim 2" descr="sarı içeren bir resim&#10;&#10;Açıklama otomatik olarak oluşturuldu">
            <a:extLst>
              <a:ext uri="{FF2B5EF4-FFF2-40B4-BE49-F238E27FC236}">
                <a16:creationId xmlns:a16="http://schemas.microsoft.com/office/drawing/2014/main" id="{B4592907-65E3-032A-B26F-D5A0548DE2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191776" y="4963887"/>
            <a:ext cx="1678480" cy="1132974"/>
          </a:xfrm>
          <a:prstGeom prst="rect">
            <a:avLst/>
          </a:prstGeom>
        </p:spPr>
      </p:pic>
      <p:pic>
        <p:nvPicPr>
          <p:cNvPr id="9" name="Resim 8" descr="daire, grafik, renklilik, grafik tasarım içeren bir resim&#10;&#10;Açıklama otomatik olarak oluşturuldu">
            <a:extLst>
              <a:ext uri="{FF2B5EF4-FFF2-40B4-BE49-F238E27FC236}">
                <a16:creationId xmlns:a16="http://schemas.microsoft.com/office/drawing/2014/main" id="{3543D7AF-4410-8CD4-F9FF-9A7838DAD4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421437" y="3587945"/>
            <a:ext cx="1219157" cy="1219157"/>
          </a:xfrm>
          <a:prstGeom prst="rect">
            <a:avLst/>
          </a:prstGeom>
        </p:spPr>
      </p:pic>
      <p:pic>
        <p:nvPicPr>
          <p:cNvPr id="11" name="Resim 10" descr="grafik, daire, tasarım, yaratıcılık içeren bir resim&#10;&#10;Açıklama otomatik olarak oluşturuldu">
            <a:extLst>
              <a:ext uri="{FF2B5EF4-FFF2-40B4-BE49-F238E27FC236}">
                <a16:creationId xmlns:a16="http://schemas.microsoft.com/office/drawing/2014/main" id="{1D9DA112-53BE-55B4-E11D-F510B6A184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584896" y="2126351"/>
            <a:ext cx="892237" cy="1222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6"/>
          <p:cNvSpPr/>
          <p:nvPr/>
        </p:nvSpPr>
        <p:spPr>
          <a:xfrm rot="10800000">
            <a:off x="0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6"/>
          <p:cNvSpPr txBox="1"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tr-TR"/>
              <a:t>Makineler Nasıl Öğrenir - 2</a:t>
            </a:r>
            <a:endParaRPr/>
          </a:p>
        </p:txBody>
      </p:sp>
      <p:sp>
        <p:nvSpPr>
          <p:cNvPr id="178" name="Google Shape;178;p6"/>
          <p:cNvSpPr txBox="1">
            <a:spLocks noGrp="1"/>
          </p:cNvSpPr>
          <p:nvPr>
            <p:ph type="body" idx="1"/>
          </p:nvPr>
        </p:nvSpPr>
        <p:spPr>
          <a:xfrm>
            <a:off x="1246824" y="2623381"/>
            <a:ext cx="4772974" cy="3553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197D"/>
              </a:buClr>
              <a:buSzPts val="2800"/>
              <a:buFont typeface="Arial"/>
              <a:buChar char="•"/>
            </a:pPr>
            <a:r>
              <a:rPr lang="tr-TR" sz="2000"/>
              <a:t>Makineler, insanlar kadar kolay öğrenemezler.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A0197D"/>
              </a:buClr>
              <a:buSzPts val="2800"/>
              <a:buFont typeface="Arial"/>
              <a:buChar char="•"/>
            </a:pPr>
            <a:r>
              <a:rPr lang="tr-TR" sz="2000"/>
              <a:t>Temelde iki şeye ihtiyaç vardır:</a:t>
            </a:r>
            <a:endParaRPr/>
          </a:p>
          <a:p>
            <a:pPr marL="720000" lvl="1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A0197D"/>
              </a:buClr>
              <a:buSzPts val="2400"/>
              <a:buFont typeface="Arial"/>
              <a:buChar char="•"/>
            </a:pPr>
            <a:r>
              <a:rPr lang="tr-TR" sz="2000"/>
              <a:t>Şuanki tahminlerimiz gerçek değerlere ne kadar uzak? (Loss - Kayıp)</a:t>
            </a:r>
            <a:endParaRPr/>
          </a:p>
          <a:p>
            <a:pPr marL="720000" lvl="1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A0197D"/>
              </a:buClr>
              <a:buSzPts val="2400"/>
              <a:buFont typeface="Arial"/>
              <a:buChar char="•"/>
            </a:pPr>
            <a:r>
              <a:rPr lang="tr-TR" sz="2000"/>
              <a:t>Bu uzaklığı nasıl azaltabilirim? (Optimizasyon aşaması)</a:t>
            </a:r>
            <a:endParaRPr/>
          </a:p>
          <a:p>
            <a:pPr marL="720000" lvl="1" indent="-762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A0197D"/>
              </a:buClr>
              <a:buSzPts val="2400"/>
              <a:buFont typeface="Arial"/>
              <a:buNone/>
            </a:pPr>
            <a:endParaRPr sz="2000"/>
          </a:p>
          <a:p>
            <a:pPr marL="360000" lvl="1" indent="-762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A0197D"/>
              </a:buClr>
              <a:buSzPts val="2400"/>
              <a:buFont typeface="Arial"/>
              <a:buNone/>
            </a:pPr>
            <a:endParaRPr sz="2000"/>
          </a:p>
        </p:txBody>
      </p:sp>
      <p:pic>
        <p:nvPicPr>
          <p:cNvPr id="179" name="Google Shape;179;p6" descr="metin, ekran görüntüsü, siyah, yazı tipi içeren bir resim&#10;&#10;Açıklama otomatik olarak oluşturuld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7929" y="643467"/>
            <a:ext cx="3848322" cy="1164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2204" y="2535273"/>
            <a:ext cx="5859772" cy="338401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8888"/>
              </a:buClr>
              <a:buSzPts val="1400"/>
              <a:buFont typeface="Calibri"/>
              <a:buNone/>
            </a:pPr>
            <a:r>
              <a:rPr lang="tr-T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31 Temmuz 2023</a:t>
            </a:r>
            <a:endParaRPr/>
          </a:p>
        </p:txBody>
      </p:sp>
      <p:sp>
        <p:nvSpPr>
          <p:cNvPr id="182" name="Google Shape;18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8888"/>
              </a:buClr>
              <a:buSzPts val="1400"/>
              <a:buFont typeface="Calibri"/>
              <a:buNone/>
            </a:pPr>
            <a:r>
              <a:rPr lang="tr-T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Machine Learning 3.Kur</a:t>
            </a:r>
            <a:endParaRPr/>
          </a:p>
        </p:txBody>
      </p:sp>
      <p:sp>
        <p:nvSpPr>
          <p:cNvPr id="183" name="Google Shape;18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200"/>
              <a:buNone/>
            </a:pPr>
            <a:fld id="{00000000-1234-1234-1234-123412341234}" type="slidenum">
              <a:rPr lang="tr-T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822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822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822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822"/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822"/>
                                        <p:tgtEl>
                                          <p:spTgt spid="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604032" y="1387583"/>
            <a:ext cx="10983131" cy="4572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197D"/>
              </a:buClr>
              <a:buSzPts val="2000"/>
              <a:buChar char="▪"/>
            </a:pPr>
            <a:r>
              <a:rPr lang="tr-TR" sz="2000" dirty="0"/>
              <a:t>Aklınızdan 1 ile 10 arasında bir sayı tutun (7 olsun).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A0197D"/>
              </a:buClr>
              <a:buSzPts val="2000"/>
              <a:buChar char="▪"/>
            </a:pPr>
            <a:r>
              <a:rPr lang="tr-TR" sz="2000" dirty="0"/>
              <a:t>5 mi?</a:t>
            </a:r>
            <a:endParaRPr dirty="0"/>
          </a:p>
          <a:p>
            <a:pPr marL="720000" lvl="1" indent="-359999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A0197D"/>
              </a:buClr>
              <a:buSzPts val="2000"/>
              <a:buChar char="▪"/>
            </a:pPr>
            <a:r>
              <a:rPr lang="tr-TR" sz="2000" dirty="0"/>
              <a:t>Hayır, daha büyük.</a:t>
            </a:r>
            <a:endParaRPr dirty="0"/>
          </a:p>
          <a:p>
            <a:pPr marL="720000" lvl="1" indent="-359999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A0197D"/>
              </a:buClr>
              <a:buSzPts val="2000"/>
              <a:buChar char="▪"/>
            </a:pPr>
            <a:r>
              <a:rPr lang="tr-TR" sz="2000" dirty="0"/>
              <a:t>Çıkarım x &gt; 5.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A0197D"/>
              </a:buClr>
              <a:buSzPts val="2000"/>
              <a:buChar char="▪"/>
            </a:pPr>
            <a:r>
              <a:rPr lang="tr-TR" sz="2000" dirty="0"/>
              <a:t>8 mi?</a:t>
            </a:r>
            <a:endParaRPr dirty="0"/>
          </a:p>
          <a:p>
            <a:pPr marL="720000" lvl="1" indent="-359999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A0197D"/>
              </a:buClr>
              <a:buSzPts val="2000"/>
              <a:buChar char="▪"/>
            </a:pPr>
            <a:r>
              <a:rPr lang="tr-TR" sz="2000" dirty="0"/>
              <a:t>Hayır, daha küçük.</a:t>
            </a:r>
            <a:endParaRPr dirty="0"/>
          </a:p>
          <a:p>
            <a:pPr marL="720000" lvl="1" indent="-359999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A0197D"/>
              </a:buClr>
              <a:buSzPts val="2000"/>
              <a:buChar char="▪"/>
            </a:pPr>
            <a:r>
              <a:rPr lang="tr-TR" sz="2000" dirty="0"/>
              <a:t>Çıkarım:  5 &lt; x &lt; 8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A0197D"/>
              </a:buClr>
              <a:buSzPts val="2000"/>
              <a:buChar char="▪"/>
            </a:pPr>
            <a:r>
              <a:rPr lang="tr-TR" sz="2000" dirty="0"/>
              <a:t>7 mi?</a:t>
            </a:r>
            <a:endParaRPr dirty="0"/>
          </a:p>
          <a:p>
            <a:pPr marL="720000" lvl="1" indent="-359999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A0197D"/>
              </a:buClr>
              <a:buSzPts val="2000"/>
              <a:buChar char="▪"/>
            </a:pPr>
            <a:r>
              <a:rPr lang="tr-TR" sz="2000" dirty="0"/>
              <a:t>Evet.</a:t>
            </a:r>
            <a:endParaRPr dirty="0"/>
          </a:p>
        </p:txBody>
      </p:sp>
      <p:sp>
        <p:nvSpPr>
          <p:cNvPr id="190" name="Google Shape;190;p7"/>
          <p:cNvSpPr txBox="1">
            <a:spLocks noGrp="1"/>
          </p:cNvSpPr>
          <p:nvPr>
            <p:ph type="title"/>
          </p:nvPr>
        </p:nvSpPr>
        <p:spPr>
          <a:xfrm>
            <a:off x="604838" y="449263"/>
            <a:ext cx="10982325" cy="74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tr-TR"/>
              <a:t>Sayı Tahminine Yeniden Bakalım</a:t>
            </a:r>
            <a:endParaRPr/>
          </a:p>
        </p:txBody>
      </p:sp>
      <p:sp>
        <p:nvSpPr>
          <p:cNvPr id="191" name="Google Shape;19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attrocento Sans"/>
              <a:buNone/>
            </a:pPr>
            <a:r>
              <a:rPr lang="tr-TR"/>
              <a:t>31 Temmuz 2023</a:t>
            </a:r>
            <a:endParaRPr/>
          </a:p>
        </p:txBody>
      </p:sp>
      <p:sp>
        <p:nvSpPr>
          <p:cNvPr id="192" name="Google Shape;192;p7"/>
          <p:cNvSpPr txBox="1">
            <a:spLocks noGrp="1"/>
          </p:cNvSpPr>
          <p:nvPr>
            <p:ph type="ftr" idx="11"/>
          </p:nvPr>
        </p:nvSpPr>
        <p:spPr>
          <a:xfrm>
            <a:off x="4038600" y="62261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attrocento Sans"/>
              <a:buNone/>
            </a:pPr>
            <a:r>
              <a:rPr lang="tr-TR"/>
              <a:t>Machine Learning 3.Kur</a:t>
            </a:r>
            <a:endParaRPr/>
          </a:p>
        </p:txBody>
      </p:sp>
      <p:sp>
        <p:nvSpPr>
          <p:cNvPr id="193" name="Google Shape;19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7</a:t>
            </a:fld>
            <a:endParaRPr/>
          </a:p>
        </p:txBody>
      </p:sp>
      <p:sp>
        <p:nvSpPr>
          <p:cNvPr id="194" name="Google Shape;194;p7"/>
          <p:cNvSpPr txBox="1"/>
          <p:nvPr/>
        </p:nvSpPr>
        <p:spPr>
          <a:xfrm>
            <a:off x="4525005" y="1911525"/>
            <a:ext cx="3228622" cy="128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Quattrocento Sans"/>
              <a:buNone/>
            </a:pPr>
            <a:r>
              <a:rPr lang="tr-TR" sz="1800" b="0" i="0" u="none" strike="noStrike" cap="none" dirty="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Farklarının mutlak değeri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"/>
          <p:cNvSpPr txBox="1"/>
          <p:nvPr/>
        </p:nvSpPr>
        <p:spPr>
          <a:xfrm>
            <a:off x="7753627" y="1911524"/>
            <a:ext cx="3228622" cy="128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Quattrocento Sans"/>
              <a:buNone/>
            </a:pPr>
            <a:r>
              <a:rPr lang="tr-TR" sz="1800" b="0" i="0" u="none" strike="noStrike" cap="non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Minimize etmek için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r>
              <a:rPr lang="tr-TR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Daha büyük bir sayı lazım.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7"/>
          <p:cNvSpPr txBox="1"/>
          <p:nvPr/>
        </p:nvSpPr>
        <p:spPr>
          <a:xfrm>
            <a:off x="4525005" y="3449065"/>
            <a:ext cx="3228622" cy="128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Quattrocento Sans"/>
              <a:buNone/>
            </a:pPr>
            <a:r>
              <a:rPr lang="tr-TR" sz="1800" b="0" i="0" u="none" strike="noStrike" cap="non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Farklarının </a:t>
            </a:r>
            <a:r>
              <a:rPr lang="tr-TR" sz="18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mutlak değeri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7"/>
          <p:cNvSpPr txBox="1"/>
          <p:nvPr/>
        </p:nvSpPr>
        <p:spPr>
          <a:xfrm>
            <a:off x="7753627" y="3428998"/>
            <a:ext cx="3228622" cy="128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Quattrocento Sans"/>
              <a:buNone/>
            </a:pPr>
            <a:r>
              <a:rPr lang="tr-TR" sz="1800" b="0" i="0" u="none" strike="noStrike" cap="none" dirty="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Minimize etmek için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r>
              <a:rPr lang="tr-TR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Daha küçük bir sayı lazım.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7"/>
          <p:cNvSpPr txBox="1"/>
          <p:nvPr/>
        </p:nvSpPr>
        <p:spPr>
          <a:xfrm>
            <a:off x="4566733" y="4781193"/>
            <a:ext cx="3228622" cy="128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Quattrocento Sans"/>
              <a:buNone/>
            </a:pPr>
            <a:r>
              <a:rPr lang="tr-TR" sz="1800" b="0" i="0" u="none" strike="noStrike" cap="non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Farklarının </a:t>
            </a:r>
            <a:r>
              <a:rPr lang="tr-TR" sz="18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mutlak değeri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7"/>
          <p:cNvSpPr txBox="1"/>
          <p:nvPr/>
        </p:nvSpPr>
        <p:spPr>
          <a:xfrm>
            <a:off x="7753627" y="4781193"/>
            <a:ext cx="3228622" cy="128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Quattrocento Sans"/>
              <a:buNone/>
            </a:pPr>
            <a:r>
              <a:rPr lang="tr-TR" sz="1800" b="0" i="0" u="none" strike="noStrike" cap="non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Minimize etmek için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r>
              <a:rPr lang="tr-TR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Olabilecek en iyi halinde.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C39CDF-6295-096B-AB95-23E7A3742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231" y="2357935"/>
            <a:ext cx="1633537" cy="38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94621FA-6649-D1FA-F269-4BD082AE3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22" y="3975603"/>
            <a:ext cx="173355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5331668-BF1C-5432-17AB-9A06A1FBA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016" y="5218460"/>
            <a:ext cx="175260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8"/>
          <p:cNvSpPr txBox="1"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tr-TR"/>
              <a:t>Öğrenme Çeşitleri</a:t>
            </a:r>
            <a:endParaRPr/>
          </a:p>
        </p:txBody>
      </p:sp>
      <p:pic>
        <p:nvPicPr>
          <p:cNvPr id="207" name="Google Shape;207;p8"/>
          <p:cNvPicPr preferRelativeResize="0"/>
          <p:nvPr/>
        </p:nvPicPr>
        <p:blipFill rotWithShape="1">
          <a:blip r:embed="rId3">
            <a:alphaModFix/>
          </a:blip>
          <a:srcRect l="11480" r="5688" b="2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 extrusionOk="0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08" name="Google Shape;208;p8"/>
          <p:cNvSpPr txBox="1">
            <a:spLocks noGrp="1"/>
          </p:cNvSpPr>
          <p:nvPr>
            <p:ph type="body" idx="1"/>
          </p:nvPr>
        </p:nvSpPr>
        <p:spPr>
          <a:xfrm>
            <a:off x="6513788" y="1890881"/>
            <a:ext cx="4839900" cy="3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2667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197D"/>
              </a:buClr>
              <a:buSzPct val="175000"/>
              <a:buFont typeface="Arial"/>
              <a:buChar char="•"/>
            </a:pPr>
            <a:r>
              <a:rPr lang="tr-TR" sz="1600"/>
              <a:t>Supervised Learning (Gözetimli Öğrenme)</a:t>
            </a:r>
            <a:endParaRPr/>
          </a:p>
          <a:p>
            <a:pPr marL="720000" lvl="1" indent="-20574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A0197D"/>
              </a:buClr>
              <a:buSzPct val="150000"/>
              <a:buFont typeface="Arial"/>
              <a:buChar char="•"/>
            </a:pPr>
            <a:r>
              <a:rPr lang="tr-TR" sz="1600"/>
              <a:t>Eğitim verisi + beklenen çıktılar</a:t>
            </a:r>
            <a:endParaRPr sz="1600"/>
          </a:p>
          <a:p>
            <a:pPr marL="0" lvl="0" indent="26670" algn="l" rtl="0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A0197D"/>
              </a:buClr>
              <a:buSzPct val="175000"/>
              <a:buFont typeface="Arial"/>
              <a:buChar char="•"/>
            </a:pPr>
            <a:r>
              <a:rPr lang="tr-TR" sz="1600"/>
              <a:t>Unsupervised Learning (Gözetimsiz Ö.)</a:t>
            </a:r>
            <a:endParaRPr/>
          </a:p>
          <a:p>
            <a:pPr marL="720000" lvl="1" indent="-20574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A0197D"/>
              </a:buClr>
              <a:buSzPct val="150000"/>
              <a:buFont typeface="Arial"/>
              <a:buChar char="•"/>
            </a:pPr>
            <a:r>
              <a:rPr lang="tr-TR" sz="1600"/>
              <a:t>Eğitim verisi (beklenen çıktılar mevcut değildir)</a:t>
            </a:r>
            <a:endParaRPr/>
          </a:p>
          <a:p>
            <a:pPr marL="0" lvl="0" indent="26670" algn="l" rtl="0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A0197D"/>
              </a:buClr>
              <a:buSzPct val="175000"/>
              <a:buFont typeface="Arial"/>
              <a:buChar char="•"/>
            </a:pPr>
            <a:r>
              <a:rPr lang="tr-TR" sz="1600"/>
              <a:t>Semi Supervised Learning (Yarı Gözetimli Ö.)</a:t>
            </a:r>
            <a:endParaRPr/>
          </a:p>
          <a:p>
            <a:pPr marL="720000" lvl="1" indent="-20574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A0197D"/>
              </a:buClr>
              <a:buSzPct val="150000"/>
              <a:buFont typeface="Arial"/>
              <a:buChar char="•"/>
            </a:pPr>
            <a:r>
              <a:rPr lang="tr-TR" sz="1600"/>
              <a:t>Eğitim verisi + birkaç beklenen çıktı</a:t>
            </a:r>
            <a:endParaRPr sz="1600"/>
          </a:p>
          <a:p>
            <a:pPr marL="0" lvl="0" indent="26670" algn="l" rtl="0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A0197D"/>
              </a:buClr>
              <a:buSzPct val="175000"/>
              <a:buFont typeface="Arial"/>
              <a:buChar char="•"/>
            </a:pPr>
            <a:r>
              <a:rPr lang="tr-TR" sz="1600"/>
              <a:t>Reinforcement Learning (Denetimli Öğrenme)</a:t>
            </a:r>
            <a:endParaRPr/>
          </a:p>
          <a:p>
            <a:pPr marL="720000" lvl="1" indent="-20574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A0197D"/>
              </a:buClr>
              <a:buSzPct val="150000"/>
              <a:buFont typeface="Arial"/>
              <a:buChar char="•"/>
            </a:pPr>
            <a:r>
              <a:rPr lang="tr-TR" sz="1600"/>
              <a:t>Belli hareketler sonucunda ödül verme</a:t>
            </a:r>
            <a:endParaRPr sz="1600"/>
          </a:p>
        </p:txBody>
      </p:sp>
      <p:sp>
        <p:nvSpPr>
          <p:cNvPr id="209" name="Google Shape;209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tr-TR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31 Temmuz 2023</a:t>
            </a:r>
            <a:endParaRPr/>
          </a:p>
        </p:txBody>
      </p:sp>
      <p:sp>
        <p:nvSpPr>
          <p:cNvPr id="210" name="Google Shape;210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tr-T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Machine Learning 3.Kur</a:t>
            </a:r>
            <a:endParaRPr/>
          </a:p>
        </p:txBody>
      </p:sp>
      <p:sp>
        <p:nvSpPr>
          <p:cNvPr id="211" name="Google Shape;21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8888"/>
              </a:buClr>
              <a:buSzPts val="1200"/>
              <a:buNone/>
            </a:pPr>
            <a:fld id="{00000000-1234-1234-1234-123412341234}" type="slidenum">
              <a:rPr lang="tr-T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9"/>
          <p:cNvSpPr/>
          <p:nvPr/>
        </p:nvSpPr>
        <p:spPr>
          <a:xfrm>
            <a:off x="4654295" y="0"/>
            <a:ext cx="7537705" cy="6858000"/>
          </a:xfrm>
          <a:custGeom>
            <a:avLst/>
            <a:gdLst/>
            <a:ahLst/>
            <a:cxnLst/>
            <a:rect l="l" t="t" r="r" b="b"/>
            <a:pathLst>
              <a:path w="7299977" h="6858000" extrusionOk="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9"/>
          <p:cNvSpPr txBox="1">
            <a:spLocks noGrp="1"/>
          </p:cNvSpPr>
          <p:nvPr>
            <p:ph type="title"/>
          </p:nvPr>
        </p:nvSpPr>
        <p:spPr>
          <a:xfrm>
            <a:off x="905484" y="1065749"/>
            <a:ext cx="3748810" cy="4726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tr-T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Supervised Learning Nedir?</a:t>
            </a:r>
            <a:endParaRPr/>
          </a:p>
        </p:txBody>
      </p:sp>
      <p:sp>
        <p:nvSpPr>
          <p:cNvPr id="220" name="Google Shape;220;p9"/>
          <p:cNvSpPr txBox="1">
            <a:spLocks noGrp="1"/>
          </p:cNvSpPr>
          <p:nvPr>
            <p:ph type="body" idx="1"/>
          </p:nvPr>
        </p:nvSpPr>
        <p:spPr>
          <a:xfrm>
            <a:off x="6400800" y="713313"/>
            <a:ext cx="4953000" cy="5431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197D"/>
              </a:buClr>
              <a:buSzPts val="2800"/>
              <a:buFont typeface="Arial"/>
              <a:buChar char="•"/>
            </a:pPr>
            <a:r>
              <a:rPr lang="tr-TR" sz="2000" dirty="0"/>
              <a:t>İki temel türü vardır</a:t>
            </a:r>
            <a:endParaRPr dirty="0"/>
          </a:p>
          <a:p>
            <a:pPr marL="720000" lvl="1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A0197D"/>
              </a:buClr>
              <a:buSzPts val="2400"/>
              <a:buFont typeface="Arial"/>
              <a:buChar char="•"/>
            </a:pPr>
            <a:r>
              <a:rPr lang="tr-TR" sz="2000" dirty="0" err="1"/>
              <a:t>Regression</a:t>
            </a:r>
            <a:r>
              <a:rPr lang="tr-TR" sz="2000" dirty="0"/>
              <a:t> (Regresyon)</a:t>
            </a:r>
            <a:endParaRPr dirty="0"/>
          </a:p>
          <a:p>
            <a:pPr marL="720000" lvl="1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A0197D"/>
              </a:buClr>
              <a:buSzPts val="2400"/>
              <a:buFont typeface="Arial"/>
              <a:buChar char="•"/>
            </a:pPr>
            <a:r>
              <a:rPr lang="tr-TR" sz="2000" dirty="0" err="1"/>
              <a:t>Classification</a:t>
            </a:r>
            <a:r>
              <a:rPr lang="tr-TR" sz="2000" dirty="0"/>
              <a:t> (Sınıflandırma)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A0197D"/>
              </a:buClr>
              <a:buSzPts val="2800"/>
              <a:buFont typeface="Arial"/>
              <a:buChar char="•"/>
            </a:pPr>
            <a:r>
              <a:rPr lang="tr-TR" sz="2000" dirty="0"/>
              <a:t>Regresyonda sürekli (</a:t>
            </a:r>
            <a:r>
              <a:rPr lang="tr-TR" sz="2000" dirty="0" err="1"/>
              <a:t>continous</a:t>
            </a:r>
            <a:r>
              <a:rPr lang="tr-TR" sz="2000" dirty="0"/>
              <a:t>) sayısal değerlerin tahmini amaçlanır.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A0197D"/>
              </a:buClr>
              <a:buSzPts val="2800"/>
              <a:buFont typeface="Arial"/>
              <a:buChar char="•"/>
            </a:pPr>
            <a:r>
              <a:rPr lang="tr-TR" sz="2000" dirty="0"/>
              <a:t>Sınıflandırmada ise </a:t>
            </a:r>
            <a:r>
              <a:rPr lang="tr-TR" sz="2000" dirty="0" err="1"/>
              <a:t>discrete</a:t>
            </a:r>
            <a:r>
              <a:rPr lang="tr-TR" sz="2000" dirty="0"/>
              <a:t> (0-1-2 </a:t>
            </a:r>
            <a:r>
              <a:rPr lang="tr-TR" sz="2000" dirty="0" err="1"/>
              <a:t>vb</a:t>
            </a:r>
            <a:r>
              <a:rPr lang="tr-TR" sz="2000" dirty="0"/>
              <a:t>) değerlerin tahmini hedeflenir.</a:t>
            </a:r>
            <a:endParaRPr dirty="0"/>
          </a:p>
        </p:txBody>
      </p:sp>
      <p:sp>
        <p:nvSpPr>
          <p:cNvPr id="221" name="Google Shape;22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8888"/>
              </a:buClr>
              <a:buSzPts val="1400"/>
              <a:buFont typeface="Calibri"/>
              <a:buNone/>
            </a:pPr>
            <a:r>
              <a:rPr lang="tr-T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31 Temmuz 2023</a:t>
            </a:r>
            <a:endParaRPr/>
          </a:p>
        </p:txBody>
      </p:sp>
      <p:sp>
        <p:nvSpPr>
          <p:cNvPr id="222" name="Google Shape;222;p9"/>
          <p:cNvSpPr txBox="1">
            <a:spLocks noGrp="1"/>
          </p:cNvSpPr>
          <p:nvPr>
            <p:ph type="ftr" idx="11"/>
          </p:nvPr>
        </p:nvSpPr>
        <p:spPr>
          <a:xfrm>
            <a:off x="6400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8888"/>
              </a:buClr>
              <a:buSzPts val="1400"/>
              <a:buFont typeface="Calibri"/>
              <a:buNone/>
            </a:pPr>
            <a:r>
              <a:rPr lang="tr-T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Machine Learning 3.Kur</a:t>
            </a:r>
            <a:endParaRPr/>
          </a:p>
        </p:txBody>
      </p:sp>
      <p:sp>
        <p:nvSpPr>
          <p:cNvPr id="223" name="Google Shape;223;p9"/>
          <p:cNvSpPr txBox="1">
            <a:spLocks noGrp="1"/>
          </p:cNvSpPr>
          <p:nvPr>
            <p:ph type="sldNum" idx="12"/>
          </p:nvPr>
        </p:nvSpPr>
        <p:spPr>
          <a:xfrm>
            <a:off x="10515600" y="6356350"/>
            <a:ext cx="83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200"/>
              <a:buNone/>
            </a:pPr>
            <a:fld id="{00000000-1234-1234-1234-123412341234}" type="slidenum">
              <a:rPr lang="tr-T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</TotalTime>
  <Words>722</Words>
  <Application>Microsoft Office PowerPoint</Application>
  <PresentationFormat>Geniş ekran</PresentationFormat>
  <Paragraphs>175</Paragraphs>
  <Slides>17</Slides>
  <Notes>17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2" baseType="lpstr">
      <vt:lpstr>Calibri</vt:lpstr>
      <vt:lpstr>Arial</vt:lpstr>
      <vt:lpstr>Noto Sans Symbols</vt:lpstr>
      <vt:lpstr>Quattrocento Sans</vt:lpstr>
      <vt:lpstr>Office Teması</vt:lpstr>
      <vt:lpstr>Makine Öğrenmesi 3.Kur</vt:lpstr>
      <vt:lpstr>İçerikler</vt:lpstr>
      <vt:lpstr>Makine Öğrenmesi Nedir?</vt:lpstr>
      <vt:lpstr>Hayatımızda Makine Öğrenmesi</vt:lpstr>
      <vt:lpstr>Makineler Nasıl Öğrenir</vt:lpstr>
      <vt:lpstr>Makineler Nasıl Öğrenir - 2</vt:lpstr>
      <vt:lpstr>Sayı Tahminine Yeniden Bakalım</vt:lpstr>
      <vt:lpstr>Öğrenme Çeşitleri</vt:lpstr>
      <vt:lpstr>Supervised Learning Nedir?</vt:lpstr>
      <vt:lpstr>Regresyon</vt:lpstr>
      <vt:lpstr>Regresyon</vt:lpstr>
      <vt:lpstr>PowerPoint Sunusu</vt:lpstr>
      <vt:lpstr>Classification(Sınıflandırma)</vt:lpstr>
      <vt:lpstr>Supervised Learning - Classification</vt:lpstr>
      <vt:lpstr>Unsupervised Learning Nedir?</vt:lpstr>
      <vt:lpstr>Machine Learning Hayatımızın Her Yerinde</vt:lpstr>
      <vt:lpstr>Dikkatiniz için teşekkürler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Makine Öğrenmesi 3.Kur</dc:title>
  <dc:creator>Reviewer</dc:creator>
  <cp:lastModifiedBy>Kaan Bıçakcı</cp:lastModifiedBy>
  <cp:revision>2</cp:revision>
  <dcterms:created xsi:type="dcterms:W3CDTF">2021-10-01T06:11:46Z</dcterms:created>
  <dcterms:modified xsi:type="dcterms:W3CDTF">2023-08-01T15:17:49Z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0x010100DFE610086E2B594499E184BA3E93512E</vt:lpwstr>
  </property>
</Properties>
</file>